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2"/>
  </p:notesMasterIdLst>
  <p:sldIdLst>
    <p:sldId id="256" r:id="rId2"/>
    <p:sldId id="257" r:id="rId3"/>
    <p:sldId id="291" r:id="rId4"/>
    <p:sldId id="258" r:id="rId5"/>
    <p:sldId id="292" r:id="rId6"/>
    <p:sldId id="294" r:id="rId7"/>
    <p:sldId id="295" r:id="rId8"/>
    <p:sldId id="296" r:id="rId9"/>
    <p:sldId id="297" r:id="rId10"/>
    <p:sldId id="298" r:id="rId11"/>
    <p:sldId id="299" r:id="rId12"/>
    <p:sldId id="259" r:id="rId13"/>
    <p:sldId id="300" r:id="rId14"/>
    <p:sldId id="302" r:id="rId15"/>
    <p:sldId id="301" r:id="rId16"/>
    <p:sldId id="303" r:id="rId17"/>
    <p:sldId id="304" r:id="rId18"/>
    <p:sldId id="305" r:id="rId19"/>
    <p:sldId id="311" r:id="rId20"/>
    <p:sldId id="307" r:id="rId21"/>
    <p:sldId id="310" r:id="rId22"/>
    <p:sldId id="309" r:id="rId23"/>
    <p:sldId id="312" r:id="rId24"/>
    <p:sldId id="313" r:id="rId25"/>
    <p:sldId id="314" r:id="rId26"/>
    <p:sldId id="316" r:id="rId27"/>
    <p:sldId id="315" r:id="rId28"/>
    <p:sldId id="317" r:id="rId29"/>
    <p:sldId id="320" r:id="rId30"/>
    <p:sldId id="321" r:id="rId31"/>
    <p:sldId id="318" r:id="rId32"/>
    <p:sldId id="322" r:id="rId33"/>
    <p:sldId id="319" r:id="rId34"/>
    <p:sldId id="325" r:id="rId35"/>
    <p:sldId id="326" r:id="rId36"/>
    <p:sldId id="327" r:id="rId37"/>
    <p:sldId id="328" r:id="rId38"/>
    <p:sldId id="329" r:id="rId39"/>
    <p:sldId id="324" r:id="rId40"/>
    <p:sldId id="330" r:id="rId41"/>
    <p:sldId id="331" r:id="rId42"/>
    <p:sldId id="332" r:id="rId43"/>
    <p:sldId id="333" r:id="rId44"/>
    <p:sldId id="334" r:id="rId45"/>
    <p:sldId id="335" r:id="rId46"/>
    <p:sldId id="336" r:id="rId47"/>
    <p:sldId id="337" r:id="rId48"/>
    <p:sldId id="338" r:id="rId49"/>
    <p:sldId id="339" r:id="rId50"/>
    <p:sldId id="341" r:id="rId51"/>
    <p:sldId id="340" r:id="rId52"/>
    <p:sldId id="343" r:id="rId53"/>
    <p:sldId id="344" r:id="rId54"/>
    <p:sldId id="345" r:id="rId55"/>
    <p:sldId id="346" r:id="rId56"/>
    <p:sldId id="347" r:id="rId57"/>
    <p:sldId id="348" r:id="rId58"/>
    <p:sldId id="349" r:id="rId59"/>
    <p:sldId id="350" r:id="rId60"/>
    <p:sldId id="261" r:id="rId61"/>
  </p:sldIdLst>
  <p:sldSz cx="9144000" cy="5143500" type="screen16x9"/>
  <p:notesSz cx="6858000" cy="9144000"/>
  <p:embeddedFontLst>
    <p:embeddedFont>
      <p:font typeface="Nunito Light" pitchFamily="2" charset="0"/>
      <p:regular r:id="rId63"/>
      <p:italic r:id="rId64"/>
    </p:embeddedFont>
    <p:embeddedFont>
      <p:font typeface="Quantico" panose="020B0604020202020204" charset="0"/>
      <p:regular r:id="rId65"/>
      <p:bold r:id="rId66"/>
      <p:italic r:id="rId67"/>
      <p:boldItalic r:id="rId68"/>
    </p:embeddedFont>
    <p:embeddedFont>
      <p:font typeface="Source Code Pro" panose="020B0509030403020204" pitchFamily="49"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F281A2-E4B6-4A5E-B617-927D747C8E2F}">
  <a:tblStyle styleId="{36F281A2-E4B6-4A5E-B617-927D747C8E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03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912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380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4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343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948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935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012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228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998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937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654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05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53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198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914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513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820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574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200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249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275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299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354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142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355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536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337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357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638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565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544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919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873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383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159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938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284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02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550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8000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9142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271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7308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412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1665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6051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884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2272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7951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460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10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5c431c3091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5c431c3091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84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660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958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 y="0"/>
            <a:ext cx="91440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062200" y="1289175"/>
            <a:ext cx="5019600" cy="18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050100" y="3617700"/>
            <a:ext cx="3043800" cy="71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3030250" y="1291525"/>
            <a:ext cx="4711500" cy="1198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4173275" y="3581850"/>
            <a:ext cx="3169800" cy="67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64" name="Google Shape;64;p11"/>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5" name="Google Shape;65;p11"/>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86988" y="1906688"/>
            <a:ext cx="3943500" cy="11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731913" y="1906688"/>
            <a:ext cx="2225100" cy="1115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6" name="Google Shape;16;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7" name="Google Shape;17;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1" name="Google Shape;21;p4"/>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 name="Google Shape;22;p4"/>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grpSp>
        <p:nvGrpSpPr>
          <p:cNvPr id="24" name="Google Shape;24;p5"/>
          <p:cNvGrpSpPr/>
          <p:nvPr/>
        </p:nvGrpSpPr>
        <p:grpSpPr>
          <a:xfrm>
            <a:off x="396500" y="170424"/>
            <a:ext cx="8360126" cy="4398447"/>
            <a:chOff x="1054783" y="1029605"/>
            <a:chExt cx="7587010" cy="3902100"/>
          </a:xfrm>
        </p:grpSpPr>
        <p:sp>
          <p:nvSpPr>
            <p:cNvPr id="25" name="Google Shape;25;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0" name="Google Shape;30;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1" name="Google Shape;31;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2" name="Google Shape;32;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grpSp>
        <p:nvGrpSpPr>
          <p:cNvPr id="36" name="Google Shape;36;p7"/>
          <p:cNvGrpSpPr/>
          <p:nvPr/>
        </p:nvGrpSpPr>
        <p:grpSpPr>
          <a:xfrm>
            <a:off x="396500" y="170424"/>
            <a:ext cx="8360126" cy="4398447"/>
            <a:chOff x="1054783" y="1029605"/>
            <a:chExt cx="7587010" cy="3902100"/>
          </a:xfrm>
        </p:grpSpPr>
        <p:sp>
          <p:nvSpPr>
            <p:cNvPr id="37" name="Google Shape;37;p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7"/>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0" name="Google Shape;40;p7"/>
          <p:cNvSpPr txBox="1">
            <a:spLocks noGrp="1"/>
          </p:cNvSpPr>
          <p:nvPr>
            <p:ph type="body" idx="1"/>
          </p:nvPr>
        </p:nvSpPr>
        <p:spPr>
          <a:xfrm>
            <a:off x="720000" y="1244275"/>
            <a:ext cx="3692400" cy="2955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4"/>
              </a:buClr>
              <a:buSzPts val="1200"/>
              <a:buAutoNum type="arabicPeriod"/>
              <a:defRPr/>
            </a:lvl1pPr>
            <a:lvl2pPr marL="914400" lvl="1" indent="-304800" rtl="0">
              <a:spcBef>
                <a:spcPts val="0"/>
              </a:spcBef>
              <a:spcAft>
                <a:spcPts val="0"/>
              </a:spcAft>
              <a:buClr>
                <a:srgbClr val="E76A28"/>
              </a:buClr>
              <a:buSzPts val="1200"/>
              <a:buFont typeface="Nunito Light"/>
              <a:buAutoNum type="alphaLcPeriod"/>
              <a:defRPr/>
            </a:lvl2pPr>
            <a:lvl3pPr marL="1371600" lvl="2" indent="-304800" rtl="0">
              <a:spcBef>
                <a:spcPts val="0"/>
              </a:spcBef>
              <a:spcAft>
                <a:spcPts val="0"/>
              </a:spcAft>
              <a:buClr>
                <a:srgbClr val="E76A28"/>
              </a:buClr>
              <a:buSzPts val="1200"/>
              <a:buFont typeface="Nunito Light"/>
              <a:buAutoNum type="romanLcPeriod"/>
              <a:defRPr/>
            </a:lvl3pPr>
            <a:lvl4pPr marL="1828800" lvl="3" indent="-304800" rtl="0">
              <a:spcBef>
                <a:spcPts val="0"/>
              </a:spcBef>
              <a:spcAft>
                <a:spcPts val="0"/>
              </a:spcAft>
              <a:buClr>
                <a:srgbClr val="E76A28"/>
              </a:buClr>
              <a:buSzPts val="1200"/>
              <a:buFont typeface="Nunito Light"/>
              <a:buAutoNum type="arabicPeriod"/>
              <a:defRPr/>
            </a:lvl4pPr>
            <a:lvl5pPr marL="2286000" lvl="4" indent="-304800" rtl="0">
              <a:spcBef>
                <a:spcPts val="0"/>
              </a:spcBef>
              <a:spcAft>
                <a:spcPts val="0"/>
              </a:spcAft>
              <a:buClr>
                <a:srgbClr val="E76A28"/>
              </a:buClr>
              <a:buSzPts val="1200"/>
              <a:buFont typeface="Nunito Light"/>
              <a:buAutoNum type="alphaLcPeriod"/>
              <a:defRPr/>
            </a:lvl5pPr>
            <a:lvl6pPr marL="2743200" lvl="5" indent="-304800" rtl="0">
              <a:spcBef>
                <a:spcPts val="0"/>
              </a:spcBef>
              <a:spcAft>
                <a:spcPts val="0"/>
              </a:spcAft>
              <a:buClr>
                <a:srgbClr val="999999"/>
              </a:buClr>
              <a:buSzPts val="1200"/>
              <a:buFont typeface="Nunito Light"/>
              <a:buAutoNum type="romanLcPeriod"/>
              <a:defRPr/>
            </a:lvl6pPr>
            <a:lvl7pPr marL="3200400" lvl="6" indent="-304800" rtl="0">
              <a:spcBef>
                <a:spcPts val="0"/>
              </a:spcBef>
              <a:spcAft>
                <a:spcPts val="0"/>
              </a:spcAft>
              <a:buClr>
                <a:srgbClr val="999999"/>
              </a:buClr>
              <a:buSzPts val="1200"/>
              <a:buFont typeface="Nunito Light"/>
              <a:buAutoNum type="arabicPeriod"/>
              <a:defRPr/>
            </a:lvl7pPr>
            <a:lvl8pPr marL="3657600" lvl="7" indent="-304800" rtl="0">
              <a:spcBef>
                <a:spcPts val="0"/>
              </a:spcBef>
              <a:spcAft>
                <a:spcPts val="0"/>
              </a:spcAft>
              <a:buClr>
                <a:srgbClr val="999999"/>
              </a:buClr>
              <a:buSzPts val="1200"/>
              <a:buFont typeface="Nunito Light"/>
              <a:buAutoNum type="alphaLcPeriod"/>
              <a:defRPr/>
            </a:lvl8pPr>
            <a:lvl9pPr marL="4114800" lvl="8" indent="-304800" rtl="0">
              <a:spcBef>
                <a:spcPts val="0"/>
              </a:spcBef>
              <a:spcAft>
                <a:spcPts val="0"/>
              </a:spcAft>
              <a:buClr>
                <a:srgbClr val="999999"/>
              </a:buClr>
              <a:buSzPts val="1200"/>
              <a:buFont typeface="Nunito Light"/>
              <a:buAutoNum type="romanLcPeriod"/>
              <a:defRPr/>
            </a:lvl9pPr>
          </a:lstStyle>
          <a:p>
            <a:endParaRPr/>
          </a:p>
        </p:txBody>
      </p:sp>
      <p:sp>
        <p:nvSpPr>
          <p:cNvPr id="41" name="Google Shape;41;p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grpSp>
        <p:nvGrpSpPr>
          <p:cNvPr id="43" name="Google Shape;43;p8"/>
          <p:cNvGrpSpPr/>
          <p:nvPr/>
        </p:nvGrpSpPr>
        <p:grpSpPr>
          <a:xfrm>
            <a:off x="396500" y="170424"/>
            <a:ext cx="8360126" cy="4398447"/>
            <a:chOff x="1054783" y="1029605"/>
            <a:chExt cx="7587010" cy="3902100"/>
          </a:xfrm>
        </p:grpSpPr>
        <p:sp>
          <p:nvSpPr>
            <p:cNvPr id="44" name="Google Shape;44;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47" name="Google Shape;47;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grpSp>
        <p:nvGrpSpPr>
          <p:cNvPr id="49" name="Google Shape;49;p9"/>
          <p:cNvGrpSpPr/>
          <p:nvPr/>
        </p:nvGrpSpPr>
        <p:grpSpPr>
          <a:xfrm>
            <a:off x="396500" y="170424"/>
            <a:ext cx="8360126" cy="4398447"/>
            <a:chOff x="1054783" y="1029605"/>
            <a:chExt cx="7587010" cy="3902100"/>
          </a:xfrm>
        </p:grpSpPr>
        <p:sp>
          <p:nvSpPr>
            <p:cNvPr id="50" name="Google Shape;50;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3" name="Google Shape;53;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grpSp>
        <p:nvGrpSpPr>
          <p:cNvPr id="56" name="Google Shape;56;p10"/>
          <p:cNvGrpSpPr/>
          <p:nvPr/>
        </p:nvGrpSpPr>
        <p:grpSpPr>
          <a:xfrm>
            <a:off x="396500" y="170424"/>
            <a:ext cx="8360126" cy="4398447"/>
            <a:chOff x="1054783" y="1029605"/>
            <a:chExt cx="7587010" cy="3902100"/>
          </a:xfrm>
        </p:grpSpPr>
        <p:sp>
          <p:nvSpPr>
            <p:cNvPr id="57" name="Google Shape;57;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0" name="Google Shape;60;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9.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19.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grpSp>
        <p:nvGrpSpPr>
          <p:cNvPr id="76" name="Google Shape;76;p15"/>
          <p:cNvGrpSpPr/>
          <p:nvPr/>
        </p:nvGrpSpPr>
        <p:grpSpPr>
          <a:xfrm>
            <a:off x="1282950" y="650425"/>
            <a:ext cx="6578100" cy="3438300"/>
            <a:chOff x="772525" y="726625"/>
            <a:chExt cx="6578100" cy="3438300"/>
          </a:xfrm>
        </p:grpSpPr>
        <p:sp>
          <p:nvSpPr>
            <p:cNvPr id="77" name="Google Shape;77;p15"/>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5"/>
          <p:cNvGrpSpPr/>
          <p:nvPr/>
        </p:nvGrpSpPr>
        <p:grpSpPr>
          <a:xfrm>
            <a:off x="2449637" y="3182660"/>
            <a:ext cx="3447300" cy="962400"/>
            <a:chOff x="4924175" y="3441525"/>
            <a:chExt cx="3447300" cy="962400"/>
          </a:xfrm>
        </p:grpSpPr>
        <p:sp>
          <p:nvSpPr>
            <p:cNvPr id="80" name="Google Shape;80;p15"/>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5"/>
          <p:cNvSpPr txBox="1"/>
          <p:nvPr/>
        </p:nvSpPr>
        <p:spPr>
          <a:xfrm>
            <a:off x="1414871" y="1639888"/>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accent2"/>
                </a:solidFill>
                <a:latin typeface="Quantico"/>
                <a:ea typeface="Quantico"/>
                <a:cs typeface="Quantico"/>
                <a:sym typeface="Quantico"/>
              </a:rPr>
              <a:t>&lt;/</a:t>
            </a:r>
            <a:endParaRPr sz="3600">
              <a:solidFill>
                <a:schemeClr val="accent2"/>
              </a:solidFill>
              <a:latin typeface="Quantico"/>
              <a:ea typeface="Quantico"/>
              <a:cs typeface="Quantico"/>
              <a:sym typeface="Quantico"/>
            </a:endParaRPr>
          </a:p>
        </p:txBody>
      </p:sp>
      <p:sp>
        <p:nvSpPr>
          <p:cNvPr id="83" name="Google Shape;83;p15"/>
          <p:cNvSpPr txBox="1"/>
          <p:nvPr/>
        </p:nvSpPr>
        <p:spPr>
          <a:xfrm>
            <a:off x="7020763" y="249327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latin typeface="Quantico"/>
              <a:ea typeface="Quantico"/>
              <a:cs typeface="Quantico"/>
              <a:sym typeface="Quantico"/>
            </a:endParaRPr>
          </a:p>
        </p:txBody>
      </p:sp>
      <p:sp>
        <p:nvSpPr>
          <p:cNvPr id="84" name="Google Shape;84;p15"/>
          <p:cNvSpPr txBox="1">
            <a:spLocks noGrp="1"/>
          </p:cNvSpPr>
          <p:nvPr>
            <p:ph type="ctrTitle"/>
          </p:nvPr>
        </p:nvSpPr>
        <p:spPr>
          <a:xfrm>
            <a:off x="2062200" y="959348"/>
            <a:ext cx="5019600" cy="18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BO" dirty="0"/>
              <a:t>Procesual Hito 3 Base de Datos I - 2023</a:t>
            </a:r>
            <a:endParaRPr dirty="0">
              <a:solidFill>
                <a:schemeClr val="accent2"/>
              </a:solidFill>
            </a:endParaRPr>
          </a:p>
        </p:txBody>
      </p:sp>
      <p:sp>
        <p:nvSpPr>
          <p:cNvPr id="85" name="Google Shape;85;p15"/>
          <p:cNvSpPr txBox="1">
            <a:spLocks noGrp="1"/>
          </p:cNvSpPr>
          <p:nvPr>
            <p:ph type="subTitle" idx="1"/>
          </p:nvPr>
        </p:nvSpPr>
        <p:spPr>
          <a:xfrm>
            <a:off x="2557913" y="3461924"/>
            <a:ext cx="3043800" cy="7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Bases de </a:t>
            </a:r>
            <a:r>
              <a:rPr lang="pt-BR" dirty="0" err="1"/>
              <a:t>Datos</a:t>
            </a:r>
            <a:r>
              <a:rPr lang="pt-BR" dirty="0"/>
              <a:t> - SQL Server</a:t>
            </a:r>
            <a:endParaRPr dirty="0"/>
          </a:p>
        </p:txBody>
      </p:sp>
      <p:grpSp>
        <p:nvGrpSpPr>
          <p:cNvPr id="86" name="Google Shape;86;p15"/>
          <p:cNvGrpSpPr/>
          <p:nvPr/>
        </p:nvGrpSpPr>
        <p:grpSpPr>
          <a:xfrm>
            <a:off x="252971" y="2941696"/>
            <a:ext cx="1864800" cy="718498"/>
            <a:chOff x="488525" y="3093501"/>
            <a:chExt cx="1864800" cy="718498"/>
          </a:xfrm>
        </p:grpSpPr>
        <p:grpSp>
          <p:nvGrpSpPr>
            <p:cNvPr id="87" name="Google Shape;87;p15"/>
            <p:cNvGrpSpPr/>
            <p:nvPr/>
          </p:nvGrpSpPr>
          <p:grpSpPr>
            <a:xfrm>
              <a:off x="488525" y="3093501"/>
              <a:ext cx="1864800" cy="718498"/>
              <a:chOff x="488525" y="3093501"/>
              <a:chExt cx="1864800" cy="718498"/>
            </a:xfrm>
          </p:grpSpPr>
          <p:sp>
            <p:nvSpPr>
              <p:cNvPr id="88" name="Google Shape;88;p15"/>
              <p:cNvSpPr/>
              <p:nvPr/>
            </p:nvSpPr>
            <p:spPr>
              <a:xfrm>
                <a:off x="488525" y="3348799"/>
                <a:ext cx="1864800" cy="4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488525" y="3093501"/>
                <a:ext cx="18648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15"/>
            <p:cNvGrpSpPr/>
            <p:nvPr/>
          </p:nvGrpSpPr>
          <p:grpSpPr>
            <a:xfrm>
              <a:off x="693113" y="3432625"/>
              <a:ext cx="1455642" cy="295547"/>
              <a:chOff x="704072" y="2828928"/>
              <a:chExt cx="1455642" cy="295547"/>
            </a:xfrm>
          </p:grpSpPr>
          <p:sp>
            <p:nvSpPr>
              <p:cNvPr id="91" name="Google Shape;91;p15"/>
              <p:cNvSpPr/>
              <p:nvPr/>
            </p:nvSpPr>
            <p:spPr>
              <a:xfrm>
                <a:off x="704072" y="2828928"/>
                <a:ext cx="295547" cy="295547"/>
              </a:xfrm>
              <a:custGeom>
                <a:avLst/>
                <a:gdLst/>
                <a:ahLst/>
                <a:cxnLst/>
                <a:rect l="l" t="t" r="r" b="b"/>
                <a:pathLst>
                  <a:path w="3170" h="3170" extrusionOk="0">
                    <a:moveTo>
                      <a:pt x="701" y="1"/>
                    </a:moveTo>
                    <a:cubicBezTo>
                      <a:pt x="301" y="1"/>
                      <a:pt x="1" y="334"/>
                      <a:pt x="1" y="701"/>
                    </a:cubicBezTo>
                    <a:lnTo>
                      <a:pt x="1" y="2436"/>
                    </a:lnTo>
                    <a:cubicBezTo>
                      <a:pt x="1" y="2869"/>
                      <a:pt x="334" y="3169"/>
                      <a:pt x="701" y="3169"/>
                    </a:cubicBezTo>
                    <a:lnTo>
                      <a:pt x="2469" y="3169"/>
                    </a:lnTo>
                    <a:cubicBezTo>
                      <a:pt x="2870" y="3169"/>
                      <a:pt x="3170" y="2836"/>
                      <a:pt x="3170" y="2436"/>
                    </a:cubicBezTo>
                    <a:lnTo>
                      <a:pt x="3170" y="701"/>
                    </a:lnTo>
                    <a:cubicBezTo>
                      <a:pt x="3170" y="267"/>
                      <a:pt x="2836" y="1"/>
                      <a:pt x="2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1095931" y="2922255"/>
                <a:ext cx="1063783" cy="21816"/>
              </a:xfrm>
              <a:custGeom>
                <a:avLst/>
                <a:gdLst/>
                <a:ahLst/>
                <a:cxnLst/>
                <a:rect l="l" t="t" r="r" b="b"/>
                <a:pathLst>
                  <a:path w="11410" h="234" extrusionOk="0">
                    <a:moveTo>
                      <a:pt x="134" y="0"/>
                    </a:moveTo>
                    <a:cubicBezTo>
                      <a:pt x="68" y="0"/>
                      <a:pt x="1" y="34"/>
                      <a:pt x="1" y="100"/>
                    </a:cubicBezTo>
                    <a:cubicBezTo>
                      <a:pt x="1" y="200"/>
                      <a:pt x="68" y="234"/>
                      <a:pt x="134" y="234"/>
                    </a:cubicBezTo>
                    <a:lnTo>
                      <a:pt x="11276" y="234"/>
                    </a:lnTo>
                    <a:cubicBezTo>
                      <a:pt x="11342" y="234"/>
                      <a:pt x="11409" y="200"/>
                      <a:pt x="11409" y="100"/>
                    </a:cubicBezTo>
                    <a:cubicBezTo>
                      <a:pt x="11409" y="34"/>
                      <a:pt x="11309" y="0"/>
                      <a:pt x="11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095931" y="3003088"/>
                <a:ext cx="684327" cy="21910"/>
              </a:xfrm>
              <a:custGeom>
                <a:avLst/>
                <a:gdLst/>
                <a:ahLst/>
                <a:cxnLst/>
                <a:rect l="l" t="t" r="r" b="b"/>
                <a:pathLst>
                  <a:path w="7340" h="235" extrusionOk="0">
                    <a:moveTo>
                      <a:pt x="134" y="1"/>
                    </a:moveTo>
                    <a:cubicBezTo>
                      <a:pt x="68" y="1"/>
                      <a:pt x="1" y="34"/>
                      <a:pt x="1" y="134"/>
                    </a:cubicBezTo>
                    <a:cubicBezTo>
                      <a:pt x="1" y="201"/>
                      <a:pt x="68" y="234"/>
                      <a:pt x="134" y="234"/>
                    </a:cubicBezTo>
                    <a:lnTo>
                      <a:pt x="7239" y="234"/>
                    </a:lnTo>
                    <a:cubicBezTo>
                      <a:pt x="7306" y="234"/>
                      <a:pt x="7339" y="201"/>
                      <a:pt x="7339" y="134"/>
                    </a:cubicBezTo>
                    <a:cubicBezTo>
                      <a:pt x="7339" y="67"/>
                      <a:pt x="7273" y="1"/>
                      <a:pt x="7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5"/>
            <p:cNvGrpSpPr/>
            <p:nvPr/>
          </p:nvGrpSpPr>
          <p:grpSpPr>
            <a:xfrm>
              <a:off x="1892128" y="3177685"/>
              <a:ext cx="361833" cy="86930"/>
              <a:chOff x="2513203" y="3027163"/>
              <a:chExt cx="361833" cy="86930"/>
            </a:xfrm>
          </p:grpSpPr>
          <p:sp>
            <p:nvSpPr>
              <p:cNvPr id="95" name="Google Shape;95;p15"/>
              <p:cNvSpPr/>
              <p:nvPr/>
            </p:nvSpPr>
            <p:spPr>
              <a:xfrm>
                <a:off x="2513203" y="3027163"/>
                <a:ext cx="88213" cy="86930"/>
              </a:xfrm>
              <a:custGeom>
                <a:avLst/>
                <a:gdLst/>
                <a:ahLst/>
                <a:cxnLst/>
                <a:rect l="l" t="t" r="r" b="b"/>
                <a:pathLst>
                  <a:path w="2269" h="2236" extrusionOk="0">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650635" y="3027163"/>
                <a:ext cx="88252" cy="86930"/>
              </a:xfrm>
              <a:custGeom>
                <a:avLst/>
                <a:gdLst/>
                <a:ahLst/>
                <a:cxnLst/>
                <a:rect l="l" t="t" r="r" b="b"/>
                <a:pathLst>
                  <a:path w="2270" h="2236" extrusionOk="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786822" y="3027163"/>
                <a:ext cx="88213" cy="86930"/>
              </a:xfrm>
              <a:custGeom>
                <a:avLst/>
                <a:gdLst/>
                <a:ahLst/>
                <a:cxnLst/>
                <a:rect l="l" t="t" r="r" b="b"/>
                <a:pathLst>
                  <a:path w="2269" h="2236" extrusionOk="0">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a:extLst>
              <a:ext uri="{FF2B5EF4-FFF2-40B4-BE49-F238E27FC236}">
                <a16:creationId xmlns:a16="http://schemas.microsoft.com/office/drawing/2014/main" id="{08DEEA10-8AFD-45E9-9665-5A7220E7A06B}"/>
              </a:ext>
            </a:extLst>
          </p:cNvPr>
          <p:cNvPicPr>
            <a:picLocks noChangeAspect="1"/>
          </p:cNvPicPr>
          <p:nvPr/>
        </p:nvPicPr>
        <p:blipFill>
          <a:blip r:embed="rId3"/>
          <a:stretch>
            <a:fillRect/>
          </a:stretch>
        </p:blipFill>
        <p:spPr>
          <a:xfrm>
            <a:off x="5483123" y="3663860"/>
            <a:ext cx="3462828" cy="975445"/>
          </a:xfrm>
          <a:prstGeom prst="rect">
            <a:avLst/>
          </a:prstGeom>
        </p:spPr>
      </p:pic>
      <p:sp>
        <p:nvSpPr>
          <p:cNvPr id="26" name="Google Shape;85;p15">
            <a:extLst>
              <a:ext uri="{FF2B5EF4-FFF2-40B4-BE49-F238E27FC236}">
                <a16:creationId xmlns:a16="http://schemas.microsoft.com/office/drawing/2014/main" id="{832155AF-64C3-481D-B075-0C4B0CD5E4D3}"/>
              </a:ext>
            </a:extLst>
          </p:cNvPr>
          <p:cNvSpPr txBox="1">
            <a:spLocks/>
          </p:cNvSpPr>
          <p:nvPr/>
        </p:nvSpPr>
        <p:spPr>
          <a:xfrm>
            <a:off x="5601713" y="3965911"/>
            <a:ext cx="3043800" cy="71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r>
              <a:rPr lang="pt-BR" dirty="0" err="1"/>
              <a:t>by</a:t>
            </a:r>
            <a:r>
              <a:rPr lang="pt-BR" dirty="0"/>
              <a:t> Jamil Alex Quispe Valencia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4" name="Google Shape;164;p17"/>
          <p:cNvGrpSpPr/>
          <p:nvPr/>
        </p:nvGrpSpPr>
        <p:grpSpPr>
          <a:xfrm>
            <a:off x="8049345" y="4357431"/>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Creamos la tabla jugador: </a:t>
            </a:r>
            <a:r>
              <a:rPr lang="es-MX" sz="1400" dirty="0">
                <a:solidFill>
                  <a:schemeClr val="tx2">
                    <a:lumMod val="75000"/>
                  </a:schemeClr>
                </a:solidFill>
              </a:rPr>
              <a:t>Se crea la tabla jugador con seis columnas: </a:t>
            </a:r>
            <a:r>
              <a:rPr lang="es-MX" sz="1400" dirty="0" err="1">
                <a:solidFill>
                  <a:schemeClr val="tx2">
                    <a:lumMod val="75000"/>
                  </a:schemeClr>
                </a:solidFill>
              </a:rPr>
              <a:t>id_jugador</a:t>
            </a:r>
            <a:r>
              <a:rPr lang="es-MX" sz="1400" dirty="0">
                <a:solidFill>
                  <a:schemeClr val="tx2">
                    <a:lumMod val="75000"/>
                  </a:schemeClr>
                </a:solidFill>
              </a:rPr>
              <a:t>, nombres, apellidos, </a:t>
            </a:r>
            <a:r>
              <a:rPr lang="es-MX" sz="1400" dirty="0" err="1">
                <a:solidFill>
                  <a:schemeClr val="tx2">
                    <a:lumMod val="75000"/>
                  </a:schemeClr>
                </a:solidFill>
              </a:rPr>
              <a:t>ci</a:t>
            </a:r>
            <a:r>
              <a:rPr lang="es-MX" sz="1400" dirty="0">
                <a:solidFill>
                  <a:schemeClr val="tx2">
                    <a:lumMod val="75000"/>
                  </a:schemeClr>
                </a:solidFill>
              </a:rPr>
              <a:t>, edad y una clave foránea que está relacionada con la tabla equipo a través del campo </a:t>
            </a:r>
            <a:r>
              <a:rPr lang="es-MX" sz="1400" dirty="0" err="1">
                <a:solidFill>
                  <a:schemeClr val="tx2">
                    <a:lumMod val="75000"/>
                  </a:schemeClr>
                </a:solidFill>
              </a:rPr>
              <a:t>id_equipo</a:t>
            </a:r>
            <a:r>
              <a:rPr lang="es-MX" sz="1400" dirty="0">
                <a:solidFill>
                  <a:schemeClr val="tx2">
                    <a:lumMod val="75000"/>
                  </a:schemeClr>
                </a:solidFill>
              </a:rPr>
              <a:t>. La columna </a:t>
            </a:r>
            <a:r>
              <a:rPr lang="es-MX" sz="1400" dirty="0" err="1">
                <a:solidFill>
                  <a:schemeClr val="tx2">
                    <a:lumMod val="75000"/>
                  </a:schemeClr>
                </a:solidFill>
              </a:rPr>
              <a:t>id_jugador</a:t>
            </a:r>
            <a:r>
              <a:rPr lang="es-MX" sz="1400" dirty="0">
                <a:solidFill>
                  <a:schemeClr val="tx2">
                    <a:lumMod val="75000"/>
                  </a:schemeClr>
                </a:solidFill>
              </a:rPr>
              <a:t> es la clave primaria.</a:t>
            </a:r>
            <a:r>
              <a:rPr lang="es-MX" sz="1400" dirty="0">
                <a:solidFill>
                  <a:schemeClr val="accent2">
                    <a:lumMod val="60000"/>
                    <a:lumOff val="40000"/>
                  </a:schemeClr>
                </a:solidFill>
              </a:rPr>
              <a:t> </a:t>
            </a:r>
          </a:p>
        </p:txBody>
      </p:sp>
      <p:pic>
        <p:nvPicPr>
          <p:cNvPr id="4" name="Imagen 3">
            <a:extLst>
              <a:ext uri="{FF2B5EF4-FFF2-40B4-BE49-F238E27FC236}">
                <a16:creationId xmlns:a16="http://schemas.microsoft.com/office/drawing/2014/main" id="{3E293BBE-211D-4A15-9CFD-1BE8D82AAA40}"/>
              </a:ext>
            </a:extLst>
          </p:cNvPr>
          <p:cNvPicPr>
            <a:picLocks noChangeAspect="1"/>
          </p:cNvPicPr>
          <p:nvPr/>
        </p:nvPicPr>
        <p:blipFill rotWithShape="1">
          <a:blip r:embed="rId3"/>
          <a:srcRect l="19418" t="13005" r="23837" b="40953"/>
          <a:stretch/>
        </p:blipFill>
        <p:spPr>
          <a:xfrm>
            <a:off x="547332" y="2169436"/>
            <a:ext cx="4980349" cy="2271931"/>
          </a:xfrm>
          <a:prstGeom prst="rect">
            <a:avLst/>
          </a:prstGeom>
          <a:ln>
            <a:noFill/>
          </a:ln>
          <a:effectLst>
            <a:outerShdw blurRad="292100" dist="139700" dir="2700000" algn="tl" rotWithShape="0">
              <a:srgbClr val="333333">
                <a:alpha val="65000"/>
              </a:srgbClr>
            </a:outerShdw>
          </a:effectLst>
        </p:spPr>
      </p:pic>
      <p:sp>
        <p:nvSpPr>
          <p:cNvPr id="16" name="Google Shape;108;p17">
            <a:extLst>
              <a:ext uri="{FF2B5EF4-FFF2-40B4-BE49-F238E27FC236}">
                <a16:creationId xmlns:a16="http://schemas.microsoft.com/office/drawing/2014/main" id="{19263ABE-D287-43E2-81C5-FC328D58F5AD}"/>
              </a:ext>
            </a:extLst>
          </p:cNvPr>
          <p:cNvSpPr txBox="1">
            <a:spLocks/>
          </p:cNvSpPr>
          <p:nvPr/>
        </p:nvSpPr>
        <p:spPr>
          <a:xfrm>
            <a:off x="6126952" y="2142526"/>
            <a:ext cx="2686216" cy="388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Diseño a replicar de la tabla</a:t>
            </a:r>
            <a:endParaRPr lang="es-MX" sz="1400" dirty="0">
              <a:solidFill>
                <a:schemeClr val="accent2">
                  <a:lumMod val="60000"/>
                  <a:lumOff val="40000"/>
                </a:schemeClr>
              </a:solidFill>
            </a:endParaRPr>
          </a:p>
        </p:txBody>
      </p:sp>
      <p:pic>
        <p:nvPicPr>
          <p:cNvPr id="6" name="Imagen 5">
            <a:extLst>
              <a:ext uri="{FF2B5EF4-FFF2-40B4-BE49-F238E27FC236}">
                <a16:creationId xmlns:a16="http://schemas.microsoft.com/office/drawing/2014/main" id="{3091FC2D-BB84-47E3-B582-FD0223B6A249}"/>
              </a:ext>
            </a:extLst>
          </p:cNvPr>
          <p:cNvPicPr>
            <a:picLocks noChangeAspect="1"/>
          </p:cNvPicPr>
          <p:nvPr/>
        </p:nvPicPr>
        <p:blipFill rotWithShape="1">
          <a:blip r:embed="rId4"/>
          <a:srcRect l="57093" t="66986" r="28953" b="6128"/>
          <a:stretch/>
        </p:blipFill>
        <p:spPr>
          <a:xfrm>
            <a:off x="6478818" y="2571750"/>
            <a:ext cx="1951947" cy="2114608"/>
          </a:xfrm>
          <a:prstGeom prst="rect">
            <a:avLst/>
          </a:prstGeom>
        </p:spPr>
      </p:pic>
    </p:spTree>
    <p:extLst>
      <p:ext uri="{BB962C8B-B14F-4D97-AF65-F5344CB8AC3E}">
        <p14:creationId xmlns:p14="http://schemas.microsoft.com/office/powerpoint/2010/main" val="3211290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8105972" y="4312983"/>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8226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Insertamos en la tabla jugador: </a:t>
            </a:r>
            <a:r>
              <a:rPr lang="es-MX" sz="1400" dirty="0">
                <a:solidFill>
                  <a:schemeClr val="tx2">
                    <a:lumMod val="75000"/>
                  </a:schemeClr>
                </a:solidFill>
              </a:rPr>
              <a:t>Se insertan cinco registros en la tabla jugador con información sobre jugadores, especificando el </a:t>
            </a:r>
            <a:r>
              <a:rPr lang="es-MX" sz="1400" dirty="0" err="1">
                <a:solidFill>
                  <a:schemeClr val="tx2">
                    <a:lumMod val="75000"/>
                  </a:schemeClr>
                </a:solidFill>
              </a:rPr>
              <a:t>id_jugador</a:t>
            </a:r>
            <a:r>
              <a:rPr lang="es-MX" sz="1400" dirty="0">
                <a:solidFill>
                  <a:schemeClr val="tx2">
                    <a:lumMod val="75000"/>
                  </a:schemeClr>
                </a:solidFill>
              </a:rPr>
              <a:t>, nombres, apellidos, </a:t>
            </a:r>
            <a:r>
              <a:rPr lang="es-MX" sz="1400" dirty="0" err="1">
                <a:solidFill>
                  <a:schemeClr val="tx2">
                    <a:lumMod val="75000"/>
                  </a:schemeClr>
                </a:solidFill>
              </a:rPr>
              <a:t>ci</a:t>
            </a:r>
            <a:r>
              <a:rPr lang="es-MX" sz="1400" dirty="0">
                <a:solidFill>
                  <a:schemeClr val="tx2">
                    <a:lumMod val="75000"/>
                  </a:schemeClr>
                </a:solidFill>
              </a:rPr>
              <a:t>, edad y el </a:t>
            </a:r>
            <a:r>
              <a:rPr lang="es-MX" sz="1400" dirty="0" err="1">
                <a:solidFill>
                  <a:schemeClr val="tx2">
                    <a:lumMod val="75000"/>
                  </a:schemeClr>
                </a:solidFill>
              </a:rPr>
              <a:t>id_equipo</a:t>
            </a:r>
            <a:r>
              <a:rPr lang="es-MX" sz="1400" dirty="0">
                <a:solidFill>
                  <a:schemeClr val="tx2">
                    <a:lumMod val="75000"/>
                  </a:schemeClr>
                </a:solidFill>
              </a:rPr>
              <a:t> al que pertenecen.  </a:t>
            </a:r>
            <a:endParaRPr lang="es-MX" sz="1400" dirty="0">
              <a:solidFill>
                <a:schemeClr val="accent2">
                  <a:lumMod val="60000"/>
                  <a:lumOff val="40000"/>
                </a:schemeClr>
              </a:solidFill>
            </a:endParaRPr>
          </a:p>
        </p:txBody>
      </p:sp>
      <p:pic>
        <p:nvPicPr>
          <p:cNvPr id="5" name="Imagen 4">
            <a:extLst>
              <a:ext uri="{FF2B5EF4-FFF2-40B4-BE49-F238E27FC236}">
                <a16:creationId xmlns:a16="http://schemas.microsoft.com/office/drawing/2014/main" id="{9DAEE77A-4554-4F42-8363-1EAB6BC82040}"/>
              </a:ext>
            </a:extLst>
          </p:cNvPr>
          <p:cNvPicPr>
            <a:picLocks noChangeAspect="1"/>
          </p:cNvPicPr>
          <p:nvPr/>
        </p:nvPicPr>
        <p:blipFill rotWithShape="1">
          <a:blip r:embed="rId3"/>
          <a:srcRect l="18837" t="31267" r="7800" b="31493"/>
          <a:stretch/>
        </p:blipFill>
        <p:spPr>
          <a:xfrm>
            <a:off x="562645" y="1913526"/>
            <a:ext cx="7868120" cy="22455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752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&lt;/ Con el comando SELECT*FROM </a:t>
            </a:r>
            <a:r>
              <a:rPr lang="en" sz="1600" dirty="0">
                <a:solidFill>
                  <a:schemeClr val="tx1"/>
                </a:solidFill>
              </a:rPr>
              <a:t>m</a:t>
            </a:r>
            <a:r>
              <a:rPr lang="en" sz="1600" dirty="0"/>
              <a:t>ostramos todas las tablas creadas</a:t>
            </a:r>
            <a:endParaRPr sz="1600" dirty="0"/>
          </a:p>
        </p:txBody>
      </p:sp>
      <p:pic>
        <p:nvPicPr>
          <p:cNvPr id="3" name="Imagen 2">
            <a:extLst>
              <a:ext uri="{FF2B5EF4-FFF2-40B4-BE49-F238E27FC236}">
                <a16:creationId xmlns:a16="http://schemas.microsoft.com/office/drawing/2014/main" id="{8DE38F45-9CA3-45B8-9B99-8576AFC8CCEF}"/>
              </a:ext>
            </a:extLst>
          </p:cNvPr>
          <p:cNvPicPr>
            <a:picLocks noChangeAspect="1"/>
          </p:cNvPicPr>
          <p:nvPr/>
        </p:nvPicPr>
        <p:blipFill rotWithShape="1">
          <a:blip r:embed="rId3"/>
          <a:srcRect l="21163" t="26242" r="43023" b="43149"/>
          <a:stretch/>
        </p:blipFill>
        <p:spPr>
          <a:xfrm>
            <a:off x="2055389" y="1626781"/>
            <a:ext cx="5288404" cy="254118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&lt;/ Comparamos si los datos ingresados son los mismos que deben estar ingresados. TABLA campeonato</a:t>
            </a:r>
            <a:endParaRPr sz="1600" dirty="0"/>
          </a:p>
        </p:txBody>
      </p:sp>
      <p:pic>
        <p:nvPicPr>
          <p:cNvPr id="8" name="Imagen 7">
            <a:extLst>
              <a:ext uri="{FF2B5EF4-FFF2-40B4-BE49-F238E27FC236}">
                <a16:creationId xmlns:a16="http://schemas.microsoft.com/office/drawing/2014/main" id="{0DF72494-758D-4EE1-8E1B-015BC29E4265}"/>
              </a:ext>
            </a:extLst>
          </p:cNvPr>
          <p:cNvPicPr>
            <a:picLocks noChangeAspect="1"/>
          </p:cNvPicPr>
          <p:nvPr/>
        </p:nvPicPr>
        <p:blipFill rotWithShape="1">
          <a:blip r:embed="rId3"/>
          <a:srcRect l="18255" t="61401" r="49204" b="15228"/>
          <a:stretch/>
        </p:blipFill>
        <p:spPr>
          <a:xfrm>
            <a:off x="2799459" y="1201120"/>
            <a:ext cx="3545082" cy="1562886"/>
          </a:xfrm>
          <a:prstGeom prst="rect">
            <a:avLst/>
          </a:prstGeom>
        </p:spPr>
      </p:pic>
      <p:pic>
        <p:nvPicPr>
          <p:cNvPr id="12" name="Imagen 11">
            <a:extLst>
              <a:ext uri="{FF2B5EF4-FFF2-40B4-BE49-F238E27FC236}">
                <a16:creationId xmlns:a16="http://schemas.microsoft.com/office/drawing/2014/main" id="{50DE48B6-7DBE-4AA3-8AAB-BA8B0CB7D1C8}"/>
              </a:ext>
            </a:extLst>
          </p:cNvPr>
          <p:cNvPicPr>
            <a:picLocks noChangeAspect="1"/>
          </p:cNvPicPr>
          <p:nvPr/>
        </p:nvPicPr>
        <p:blipFill rotWithShape="1">
          <a:blip r:embed="rId4"/>
          <a:srcRect l="35349" t="24794" r="7874" b="53697"/>
          <a:stretch/>
        </p:blipFill>
        <p:spPr>
          <a:xfrm>
            <a:off x="1086198" y="3041013"/>
            <a:ext cx="7337802" cy="15628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4099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&lt;/ Comparamos si los datos ingresados son los mismos que deben estar ingresados. TABLA equipo</a:t>
            </a:r>
            <a:endParaRPr sz="1600" dirty="0"/>
          </a:p>
        </p:txBody>
      </p:sp>
      <p:pic>
        <p:nvPicPr>
          <p:cNvPr id="3" name="Imagen 2">
            <a:extLst>
              <a:ext uri="{FF2B5EF4-FFF2-40B4-BE49-F238E27FC236}">
                <a16:creationId xmlns:a16="http://schemas.microsoft.com/office/drawing/2014/main" id="{60EF0C78-ABE5-43C6-814D-BBB783648F00}"/>
              </a:ext>
            </a:extLst>
          </p:cNvPr>
          <p:cNvPicPr>
            <a:picLocks noChangeAspect="1"/>
          </p:cNvPicPr>
          <p:nvPr/>
        </p:nvPicPr>
        <p:blipFill rotWithShape="1">
          <a:blip r:embed="rId3"/>
          <a:srcRect l="17442" t="59128" r="52442" b="12333"/>
          <a:stretch/>
        </p:blipFill>
        <p:spPr>
          <a:xfrm>
            <a:off x="3015473" y="1344659"/>
            <a:ext cx="3113054" cy="1658579"/>
          </a:xfrm>
          <a:prstGeom prst="rect">
            <a:avLst/>
          </a:prstGeom>
        </p:spPr>
      </p:pic>
      <p:pic>
        <p:nvPicPr>
          <p:cNvPr id="5" name="Imagen 4">
            <a:extLst>
              <a:ext uri="{FF2B5EF4-FFF2-40B4-BE49-F238E27FC236}">
                <a16:creationId xmlns:a16="http://schemas.microsoft.com/office/drawing/2014/main" id="{6DC3EB39-7062-4805-B85D-5767481CD0C4}"/>
              </a:ext>
            </a:extLst>
          </p:cNvPr>
          <p:cNvPicPr>
            <a:picLocks noChangeAspect="1"/>
          </p:cNvPicPr>
          <p:nvPr/>
        </p:nvPicPr>
        <p:blipFill rotWithShape="1">
          <a:blip r:embed="rId4"/>
          <a:srcRect l="35582" t="43201" r="7874" b="34049"/>
          <a:stretch/>
        </p:blipFill>
        <p:spPr>
          <a:xfrm>
            <a:off x="1091820" y="3147338"/>
            <a:ext cx="7332180" cy="1658579"/>
          </a:xfrm>
          <a:prstGeom prst="rect">
            <a:avLst/>
          </a:prstGeom>
        </p:spPr>
      </p:pic>
    </p:spTree>
    <p:extLst>
      <p:ext uri="{BB962C8B-B14F-4D97-AF65-F5344CB8AC3E}">
        <p14:creationId xmlns:p14="http://schemas.microsoft.com/office/powerpoint/2010/main" val="3590730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&lt;/ Comparamos si los datos ingresados son los mismos que deben estar ingresados. TABLA jugador</a:t>
            </a:r>
            <a:endParaRPr sz="1600" dirty="0"/>
          </a:p>
        </p:txBody>
      </p:sp>
      <p:pic>
        <p:nvPicPr>
          <p:cNvPr id="3" name="Imagen 2">
            <a:extLst>
              <a:ext uri="{FF2B5EF4-FFF2-40B4-BE49-F238E27FC236}">
                <a16:creationId xmlns:a16="http://schemas.microsoft.com/office/drawing/2014/main" id="{148EE4E8-F200-4FBB-A12B-FDD9B459211B}"/>
              </a:ext>
            </a:extLst>
          </p:cNvPr>
          <p:cNvPicPr>
            <a:picLocks noChangeAspect="1"/>
          </p:cNvPicPr>
          <p:nvPr/>
        </p:nvPicPr>
        <p:blipFill rotWithShape="1">
          <a:blip r:embed="rId3"/>
          <a:srcRect l="18308" t="56574" r="50798" b="12966"/>
          <a:stretch/>
        </p:blipFill>
        <p:spPr>
          <a:xfrm>
            <a:off x="2993064" y="1222744"/>
            <a:ext cx="3429000" cy="1900720"/>
          </a:xfrm>
          <a:prstGeom prst="rect">
            <a:avLst/>
          </a:prstGeom>
        </p:spPr>
      </p:pic>
      <p:pic>
        <p:nvPicPr>
          <p:cNvPr id="5" name="Imagen 4">
            <a:extLst>
              <a:ext uri="{FF2B5EF4-FFF2-40B4-BE49-F238E27FC236}">
                <a16:creationId xmlns:a16="http://schemas.microsoft.com/office/drawing/2014/main" id="{93484B70-99F1-4885-99C8-0DF5C012D425}"/>
              </a:ext>
            </a:extLst>
          </p:cNvPr>
          <p:cNvPicPr>
            <a:picLocks noChangeAspect="1"/>
          </p:cNvPicPr>
          <p:nvPr/>
        </p:nvPicPr>
        <p:blipFill rotWithShape="1">
          <a:blip r:embed="rId4"/>
          <a:srcRect l="35582" t="64917" r="7874" b="8197"/>
          <a:stretch/>
        </p:blipFill>
        <p:spPr>
          <a:xfrm>
            <a:off x="1828799" y="3230708"/>
            <a:ext cx="5733198" cy="1532678"/>
          </a:xfrm>
          <a:prstGeom prst="rect">
            <a:avLst/>
          </a:prstGeom>
        </p:spPr>
      </p:pic>
    </p:spTree>
    <p:extLst>
      <p:ext uri="{BB962C8B-B14F-4D97-AF65-F5344CB8AC3E}">
        <p14:creationId xmlns:p14="http://schemas.microsoft.com/office/powerpoint/2010/main" val="1983835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92D050"/>
                </a:solidFill>
              </a:rPr>
              <a:t>&lt;/ Realizamos una comparacion general</a:t>
            </a:r>
            <a:endParaRPr sz="1600" dirty="0">
              <a:solidFill>
                <a:srgbClr val="92D050"/>
              </a:solidFill>
            </a:endParaRPr>
          </a:p>
        </p:txBody>
      </p:sp>
      <p:pic>
        <p:nvPicPr>
          <p:cNvPr id="4" name="Imagen 3">
            <a:extLst>
              <a:ext uri="{FF2B5EF4-FFF2-40B4-BE49-F238E27FC236}">
                <a16:creationId xmlns:a16="http://schemas.microsoft.com/office/drawing/2014/main" id="{1BDC30ED-D885-435F-BC97-D004E7E7E118}"/>
              </a:ext>
            </a:extLst>
          </p:cNvPr>
          <p:cNvPicPr>
            <a:picLocks noChangeAspect="1"/>
          </p:cNvPicPr>
          <p:nvPr/>
        </p:nvPicPr>
        <p:blipFill rotWithShape="1">
          <a:blip r:embed="rId3"/>
          <a:srcRect l="35582" t="25414" r="7874" b="10470"/>
          <a:stretch/>
        </p:blipFill>
        <p:spPr>
          <a:xfrm>
            <a:off x="168847" y="1529759"/>
            <a:ext cx="4403153" cy="2807045"/>
          </a:xfrm>
          <a:prstGeom prst="rect">
            <a:avLst/>
          </a:prstGeom>
        </p:spPr>
      </p:pic>
      <p:pic>
        <p:nvPicPr>
          <p:cNvPr id="7" name="Imagen 6">
            <a:extLst>
              <a:ext uri="{FF2B5EF4-FFF2-40B4-BE49-F238E27FC236}">
                <a16:creationId xmlns:a16="http://schemas.microsoft.com/office/drawing/2014/main" id="{929F7D99-F763-48FA-98EE-204454CC51FF}"/>
              </a:ext>
            </a:extLst>
          </p:cNvPr>
          <p:cNvPicPr>
            <a:picLocks noChangeAspect="1"/>
          </p:cNvPicPr>
          <p:nvPr/>
        </p:nvPicPr>
        <p:blipFill rotWithShape="1">
          <a:blip r:embed="rId4"/>
          <a:srcRect l="18020" t="39026" r="52213" b="20438"/>
          <a:stretch/>
        </p:blipFill>
        <p:spPr>
          <a:xfrm>
            <a:off x="4687452" y="1394140"/>
            <a:ext cx="4020612" cy="3078282"/>
          </a:xfrm>
          <a:prstGeom prst="rect">
            <a:avLst/>
          </a:prstGeom>
        </p:spPr>
      </p:pic>
    </p:spTree>
    <p:extLst>
      <p:ext uri="{BB962C8B-B14F-4D97-AF65-F5344CB8AC3E}">
        <p14:creationId xmlns:p14="http://schemas.microsoft.com/office/powerpoint/2010/main" val="1484653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6" name="Imagen 5">
            <a:extLst>
              <a:ext uri="{FF2B5EF4-FFF2-40B4-BE49-F238E27FC236}">
                <a16:creationId xmlns:a16="http://schemas.microsoft.com/office/drawing/2014/main" id="{D6E6B8F5-2CFA-41D8-B570-9AC190E5307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r="8494"/>
          <a:stretch/>
        </p:blipFill>
        <p:spPr>
          <a:xfrm>
            <a:off x="-1" y="20350"/>
            <a:ext cx="9058941" cy="5123149"/>
          </a:xfrm>
          <a:prstGeom prst="rect">
            <a:avLst/>
          </a:prstGeom>
        </p:spPr>
      </p:pic>
      <p:sp>
        <p:nvSpPr>
          <p:cNvPr id="108" name="Google Shape;108;p17"/>
          <p:cNvSpPr txBox="1">
            <a:spLocks noGrp="1"/>
          </p:cNvSpPr>
          <p:nvPr>
            <p:ph type="title"/>
          </p:nvPr>
        </p:nvSpPr>
        <p:spPr>
          <a:xfrm>
            <a:off x="720000" y="539500"/>
            <a:ext cx="7704000" cy="1016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spc="300" dirty="0">
                <a:solidFill>
                  <a:schemeClr val="accent1"/>
                </a:solidFill>
              </a:rPr>
              <a:t>&lt;/</a:t>
            </a:r>
            <a:r>
              <a:rPr lang="en" b="1" spc="300" dirty="0">
                <a:solidFill>
                  <a:schemeClr val="tx1"/>
                </a:solidFill>
              </a:rPr>
              <a:t> </a:t>
            </a:r>
            <a:r>
              <a:rPr lang="en" b="1" spc="300" dirty="0">
                <a:solidFill>
                  <a:schemeClr val="tx2">
                    <a:lumMod val="75000"/>
                  </a:schemeClr>
                </a:solidFill>
              </a:rPr>
              <a:t>II.- </a:t>
            </a:r>
            <a:r>
              <a:rPr lang="es-BO" sz="1800" b="1" spc="300" dirty="0">
                <a:solidFill>
                  <a:schemeClr val="tx2">
                    <a:lumMod val="75000"/>
                  </a:schemeClr>
                </a:solidFill>
              </a:rPr>
              <a:t>Manejo de conceptos</a:t>
            </a:r>
            <a:endParaRPr sz="1800" b="1" spc="300" dirty="0">
              <a:solidFill>
                <a:schemeClr val="tx2">
                  <a:lumMod val="75000"/>
                </a:schemeClr>
              </a:solidFill>
            </a:endParaRPr>
          </a:p>
        </p:txBody>
      </p:sp>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7960150" y="3070053"/>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7918475" y="2298096"/>
            <a:ext cx="347435" cy="345534"/>
            <a:chOff x="3527780" y="2885263"/>
            <a:chExt cx="347435" cy="345534"/>
          </a:xfrm>
        </p:grpSpPr>
        <p:sp>
          <p:nvSpPr>
            <p:cNvPr id="141" name="Google Shape;141;p17"/>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7"/>
          <p:cNvGrpSpPr/>
          <p:nvPr/>
        </p:nvGrpSpPr>
        <p:grpSpPr>
          <a:xfrm>
            <a:off x="7984671" y="3842588"/>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n 4">
            <a:extLst>
              <a:ext uri="{FF2B5EF4-FFF2-40B4-BE49-F238E27FC236}">
                <a16:creationId xmlns:a16="http://schemas.microsoft.com/office/drawing/2014/main" id="{2D34543F-CF41-45C8-A3B6-F676BB4CE85E}"/>
              </a:ext>
            </a:extLst>
          </p:cNvPr>
          <p:cNvPicPr>
            <a:picLocks noChangeAspect="1"/>
          </p:cNvPicPr>
          <p:nvPr/>
        </p:nvPicPr>
        <p:blipFill rotWithShape="1">
          <a:blip r:embed="rId5"/>
          <a:srcRect t="8662" r="43256" b="18493"/>
          <a:stretch/>
        </p:blipFill>
        <p:spPr>
          <a:xfrm>
            <a:off x="2334121" y="1337016"/>
            <a:ext cx="4710223" cy="33996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758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a:t>
            </a:r>
            <a:r>
              <a:rPr lang="es-MX" sz="1600" dirty="0">
                <a:solidFill>
                  <a:schemeClr val="accent2">
                    <a:lumMod val="75000"/>
                  </a:schemeClr>
                </a:solidFill>
              </a:rPr>
              <a:t>Que es DDL y DML, adicionalmente muestra un ejemplo en la base de datos UNIFRANZITOS.</a:t>
            </a:r>
            <a:endParaRPr dirty="0"/>
          </a:p>
        </p:txBody>
      </p:sp>
      <p:pic>
        <p:nvPicPr>
          <p:cNvPr id="5" name="Imagen 4">
            <a:extLst>
              <a:ext uri="{FF2B5EF4-FFF2-40B4-BE49-F238E27FC236}">
                <a16:creationId xmlns:a16="http://schemas.microsoft.com/office/drawing/2014/main" id="{8F633C2F-1DBA-4BAF-A409-7B3813F0DAD2}"/>
              </a:ext>
            </a:extLst>
          </p:cNvPr>
          <p:cNvPicPr>
            <a:picLocks noChangeAspect="1"/>
          </p:cNvPicPr>
          <p:nvPr/>
        </p:nvPicPr>
        <p:blipFill rotWithShape="1">
          <a:blip r:embed="rId3"/>
          <a:srcRect l="18372" t="16314" r="34768" b="31361"/>
          <a:stretch/>
        </p:blipFill>
        <p:spPr>
          <a:xfrm>
            <a:off x="2790452" y="2571750"/>
            <a:ext cx="3265383" cy="2049980"/>
          </a:xfrm>
          <a:prstGeom prst="rect">
            <a:avLst/>
          </a:prstGeom>
        </p:spPr>
      </p:pic>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19999" y="1188318"/>
            <a:ext cx="7704000" cy="140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chemeClr val="accent1">
                    <a:lumMod val="60000"/>
                    <a:lumOff val="40000"/>
                  </a:schemeClr>
                </a:solidFill>
              </a:rPr>
              <a:t>¿Que es DDL ? </a:t>
            </a:r>
            <a:r>
              <a:rPr lang="es-MX" sz="1600" dirty="0">
                <a:solidFill>
                  <a:schemeClr val="tx1"/>
                </a:solidFill>
              </a:rPr>
              <a:t>Los comandos DDL (Data </a:t>
            </a:r>
            <a:r>
              <a:rPr lang="es-MX" sz="1600" dirty="0" err="1">
                <a:solidFill>
                  <a:schemeClr val="tx1"/>
                </a:solidFill>
              </a:rPr>
              <a:t>Definition</a:t>
            </a:r>
            <a:r>
              <a:rPr lang="es-MX" sz="1600" dirty="0">
                <a:solidFill>
                  <a:schemeClr val="tx1"/>
                </a:solidFill>
              </a:rPr>
              <a:t> </a:t>
            </a:r>
            <a:r>
              <a:rPr lang="es-MX" sz="1600" dirty="0" err="1">
                <a:solidFill>
                  <a:schemeClr val="tx1"/>
                </a:solidFill>
              </a:rPr>
              <a:t>Language</a:t>
            </a:r>
            <a:r>
              <a:rPr lang="es-MX" sz="1600" dirty="0">
                <a:solidFill>
                  <a:schemeClr val="tx1"/>
                </a:solidFill>
              </a:rPr>
              <a:t> o Lenguaje de Definición de Datos) en SQL se utilizan para definir, modificar y eliminar la estructura de la base de datos. Aquí están los comandos DDL utilizados en la creación de la base de datos "UNIFRANZITOS":</a:t>
            </a:r>
          </a:p>
          <a:p>
            <a:endParaRPr lang="es-MX" sz="1600" dirty="0">
              <a:solidFill>
                <a:schemeClr val="tx1"/>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2045057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73" name="Google Shape;204;p19">
            <a:extLst>
              <a:ext uri="{FF2B5EF4-FFF2-40B4-BE49-F238E27FC236}">
                <a16:creationId xmlns:a16="http://schemas.microsoft.com/office/drawing/2014/main" id="{4BD5DF85-7029-4B3D-8522-2F4BC99FA185}"/>
              </a:ext>
            </a:extLst>
          </p:cNvPr>
          <p:cNvSpPr txBox="1">
            <a:spLocks/>
          </p:cNvSpPr>
          <p:nvPr/>
        </p:nvSpPr>
        <p:spPr>
          <a:xfrm>
            <a:off x="648585" y="572031"/>
            <a:ext cx="7704000" cy="896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MX" sz="1600" dirty="0">
                <a:solidFill>
                  <a:srgbClr val="00B050"/>
                </a:solidFill>
              </a:rPr>
              <a:t>CREATE DATABASE: Se utiliza para crear una nueva base de datos</a:t>
            </a:r>
            <a:r>
              <a:rPr lang="es-MX" sz="1600" dirty="0">
                <a:solidFill>
                  <a:schemeClr val="accent1">
                    <a:lumMod val="60000"/>
                    <a:lumOff val="40000"/>
                  </a:schemeClr>
                </a:solidFill>
              </a:rPr>
              <a:t>.</a:t>
            </a:r>
          </a:p>
          <a:p>
            <a:endParaRPr lang="es-MX" sz="1600" dirty="0">
              <a:solidFill>
                <a:schemeClr val="accent1">
                  <a:lumMod val="60000"/>
                  <a:lumOff val="40000"/>
                </a:schemeClr>
              </a:solidFill>
            </a:endParaRPr>
          </a:p>
        </p:txBody>
      </p:sp>
      <p:pic>
        <p:nvPicPr>
          <p:cNvPr id="4" name="Imagen 3">
            <a:extLst>
              <a:ext uri="{FF2B5EF4-FFF2-40B4-BE49-F238E27FC236}">
                <a16:creationId xmlns:a16="http://schemas.microsoft.com/office/drawing/2014/main" id="{FD6FFB1F-384F-4299-A835-CF3267886CF1}"/>
              </a:ext>
            </a:extLst>
          </p:cNvPr>
          <p:cNvPicPr>
            <a:picLocks noChangeAspect="1"/>
          </p:cNvPicPr>
          <p:nvPr/>
        </p:nvPicPr>
        <p:blipFill rotWithShape="1">
          <a:blip r:embed="rId3"/>
          <a:srcRect l="22326" t="13626" r="25581" b="78308"/>
          <a:stretch/>
        </p:blipFill>
        <p:spPr>
          <a:xfrm>
            <a:off x="716481" y="1350923"/>
            <a:ext cx="7328265" cy="637952"/>
          </a:xfrm>
          <a:prstGeom prst="rect">
            <a:avLst/>
          </a:prstGeom>
        </p:spPr>
      </p:pic>
      <p:sp>
        <p:nvSpPr>
          <p:cNvPr id="6" name="Google Shape;204;p19">
            <a:extLst>
              <a:ext uri="{FF2B5EF4-FFF2-40B4-BE49-F238E27FC236}">
                <a16:creationId xmlns:a16="http://schemas.microsoft.com/office/drawing/2014/main" id="{18F2B07A-03ED-42BE-86A8-E827575531F8}"/>
              </a:ext>
            </a:extLst>
          </p:cNvPr>
          <p:cNvSpPr txBox="1">
            <a:spLocks/>
          </p:cNvSpPr>
          <p:nvPr/>
        </p:nvSpPr>
        <p:spPr>
          <a:xfrm>
            <a:off x="648585" y="1927514"/>
            <a:ext cx="7704000" cy="896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MX" sz="1600" dirty="0">
                <a:solidFill>
                  <a:srgbClr val="00B050"/>
                </a:solidFill>
              </a:rPr>
              <a:t>CREATE TABLE: Se utiliza para crear una nueva tabla en la base de datos. </a:t>
            </a:r>
          </a:p>
          <a:p>
            <a:endParaRPr lang="es-MX" sz="1600" dirty="0">
              <a:solidFill>
                <a:schemeClr val="accent1">
                  <a:lumMod val="60000"/>
                  <a:lumOff val="40000"/>
                </a:schemeClr>
              </a:solidFill>
            </a:endParaRPr>
          </a:p>
        </p:txBody>
      </p:sp>
      <p:pic>
        <p:nvPicPr>
          <p:cNvPr id="7" name="Imagen 6">
            <a:extLst>
              <a:ext uri="{FF2B5EF4-FFF2-40B4-BE49-F238E27FC236}">
                <a16:creationId xmlns:a16="http://schemas.microsoft.com/office/drawing/2014/main" id="{608B3157-A7B0-45FD-9EC6-97976C21AEB1}"/>
              </a:ext>
            </a:extLst>
          </p:cNvPr>
          <p:cNvPicPr>
            <a:picLocks noChangeAspect="1"/>
          </p:cNvPicPr>
          <p:nvPr/>
        </p:nvPicPr>
        <p:blipFill rotWithShape="1">
          <a:blip r:embed="rId4"/>
          <a:srcRect l="20930" t="15280" r="26163" b="44183"/>
          <a:stretch/>
        </p:blipFill>
        <p:spPr>
          <a:xfrm>
            <a:off x="2066115" y="2767767"/>
            <a:ext cx="4493204" cy="1935535"/>
          </a:xfrm>
          <a:prstGeom prst="rect">
            <a:avLst/>
          </a:prstGeom>
        </p:spPr>
      </p:pic>
      <p:pic>
        <p:nvPicPr>
          <p:cNvPr id="2" name="Imagen 1">
            <a:extLst>
              <a:ext uri="{FF2B5EF4-FFF2-40B4-BE49-F238E27FC236}">
                <a16:creationId xmlns:a16="http://schemas.microsoft.com/office/drawing/2014/main" id="{E6C1EE7E-6EE6-4A6F-BCE1-D3B92CB88B69}"/>
              </a:ext>
            </a:extLst>
          </p:cNvPr>
          <p:cNvPicPr>
            <a:picLocks noChangeAspect="1"/>
          </p:cNvPicPr>
          <p:nvPr/>
        </p:nvPicPr>
        <p:blipFill>
          <a:blip r:embed="rId5"/>
          <a:stretch>
            <a:fillRect/>
          </a:stretch>
        </p:blipFill>
        <p:spPr>
          <a:xfrm>
            <a:off x="616090" y="286176"/>
            <a:ext cx="7736495" cy="835224"/>
          </a:xfrm>
          <a:prstGeom prst="rect">
            <a:avLst/>
          </a:prstGeom>
        </p:spPr>
      </p:pic>
    </p:spTree>
    <p:extLst>
      <p:ext uri="{BB962C8B-B14F-4D97-AF65-F5344CB8AC3E}">
        <p14:creationId xmlns:p14="http://schemas.microsoft.com/office/powerpoint/2010/main" val="3444932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B0F0"/>
                </a:solidFill>
              </a:rPr>
              <a:t>&lt;/</a:t>
            </a:r>
            <a:r>
              <a:rPr lang="en" dirty="0"/>
              <a:t> </a:t>
            </a:r>
            <a:r>
              <a:rPr lang="es-BO" dirty="0">
                <a:solidFill>
                  <a:srgbClr val="00B0F0"/>
                </a:solidFill>
              </a:rPr>
              <a:t>Consigna Y Detalle del problema </a:t>
            </a:r>
            <a:endParaRPr dirty="0">
              <a:solidFill>
                <a:srgbClr val="00B0F0"/>
              </a:solidFill>
            </a:endParaRPr>
          </a:p>
        </p:txBody>
      </p:sp>
      <p:sp>
        <p:nvSpPr>
          <p:cNvPr id="103" name="Google Shape;103;p16"/>
          <p:cNvSpPr txBox="1">
            <a:spLocks noGrp="1"/>
          </p:cNvSpPr>
          <p:nvPr>
            <p:ph type="body" idx="1"/>
          </p:nvPr>
        </p:nvSpPr>
        <p:spPr>
          <a:xfrm>
            <a:off x="560511" y="1238619"/>
            <a:ext cx="7704000" cy="3471603"/>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s-MX" dirty="0"/>
              <a:t>Diseñe un sistema de Base de Datos Relacional utilizando el gestor de Base de Datos SQL Server teniendo como premisa el uso de buenas prácticas en diseño de la base de datos aplicados al siguiente escenario. Una comunidad de estudiantes de la nación UNIFRANZ de nombre los UNIFRANZITOS desea implementar un nuevo sistema para poder administrar los CAMPEONATOS DE FÚTBOL de todas las sedes. Es decir crear un campeonato en donde puedan participar todas las sedes, en el campeonato pueden inscribirse tanto categoría varones y mujeres.</a:t>
            </a:r>
            <a:endParaRPr dirty="0"/>
          </a:p>
          <a:p>
            <a:pPr marL="457200" lvl="0" indent="-304800" algn="l" rtl="0">
              <a:spcBef>
                <a:spcPts val="1000"/>
              </a:spcBef>
              <a:spcAft>
                <a:spcPts val="0"/>
              </a:spcAft>
              <a:buSzPts val="1200"/>
              <a:buChar char="●"/>
            </a:pPr>
            <a:r>
              <a:rPr lang="es-BO" dirty="0"/>
              <a:t>Detalle del problema: </a:t>
            </a:r>
            <a:r>
              <a:rPr lang="es-MX" dirty="0"/>
              <a:t>Se tiene como contexto un CAMPEONATO DE FÚTBOL en el cual se tiene 3 entidades principales el campeonato como tal, los equipos que participaran en el campeonato y en donde cada equipo tendrá una cantidad de jugadores. En tal sentido se deberá crear las siguientes tablas</a:t>
            </a:r>
          </a:p>
          <a:p>
            <a:pPr marL="152400" lvl="0" indent="0" algn="l" rtl="0">
              <a:spcBef>
                <a:spcPts val="1000"/>
              </a:spcBef>
              <a:spcAft>
                <a:spcPts val="0"/>
              </a:spcAft>
              <a:buSzPts val="1200"/>
              <a:buNone/>
            </a:pPr>
            <a:r>
              <a:rPr lang="es-BO" dirty="0"/>
              <a:t>		● campeonato</a:t>
            </a:r>
          </a:p>
          <a:p>
            <a:pPr marL="152400" lvl="0" indent="0" algn="l" rtl="0">
              <a:spcBef>
                <a:spcPts val="1000"/>
              </a:spcBef>
              <a:spcAft>
                <a:spcPts val="0"/>
              </a:spcAft>
              <a:buSzPts val="1200"/>
              <a:buNone/>
            </a:pPr>
            <a:r>
              <a:rPr lang="es-BO" dirty="0"/>
              <a:t>		● equipo </a:t>
            </a:r>
          </a:p>
          <a:p>
            <a:pPr marL="152400" lvl="0" indent="0" algn="l" rtl="0">
              <a:spcBef>
                <a:spcPts val="1000"/>
              </a:spcBef>
              <a:spcAft>
                <a:spcPts val="0"/>
              </a:spcAft>
              <a:buSzPts val="1200"/>
              <a:buNone/>
            </a:pPr>
            <a:r>
              <a:rPr lang="es-BO" dirty="0"/>
              <a:t>		● jugador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73" name="Google Shape;204;p19">
            <a:extLst>
              <a:ext uri="{FF2B5EF4-FFF2-40B4-BE49-F238E27FC236}">
                <a16:creationId xmlns:a16="http://schemas.microsoft.com/office/drawing/2014/main" id="{4BD5DF85-7029-4B3D-8522-2F4BC99FA185}"/>
              </a:ext>
            </a:extLst>
          </p:cNvPr>
          <p:cNvSpPr txBox="1">
            <a:spLocks/>
          </p:cNvSpPr>
          <p:nvPr/>
        </p:nvSpPr>
        <p:spPr>
          <a:xfrm>
            <a:off x="720000" y="1239378"/>
            <a:ext cx="7704000" cy="13323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rgbClr val="00B050"/>
                </a:solidFill>
              </a:rPr>
              <a:t>DROP TABLE: Se utiliza para eliminar una tabla de la base de datos.</a:t>
            </a:r>
          </a:p>
          <a:p>
            <a:endParaRPr lang="es-MX" sz="1600" dirty="0">
              <a:solidFill>
                <a:schemeClr val="accent1">
                  <a:lumMod val="60000"/>
                  <a:lumOff val="40000"/>
                </a:schemeClr>
              </a:solidFill>
            </a:endParaRPr>
          </a:p>
          <a:p>
            <a:r>
              <a:rPr lang="es-MX" sz="1600" dirty="0">
                <a:solidFill>
                  <a:srgbClr val="00B050"/>
                </a:solidFill>
              </a:rPr>
              <a:t>ALTER TABLE: Se utiliza para modificar la estructura de una tabla existente. Ejemplos típicos incluyen agregar, modificar o eliminar columnas. </a:t>
            </a:r>
          </a:p>
          <a:p>
            <a:endParaRPr lang="es-MX" sz="1600" dirty="0">
              <a:solidFill>
                <a:schemeClr val="accent1">
                  <a:lumMod val="60000"/>
                  <a:lumOff val="40000"/>
                </a:schemeClr>
              </a:solidFill>
            </a:endParaRPr>
          </a:p>
        </p:txBody>
      </p:sp>
      <p:pic>
        <p:nvPicPr>
          <p:cNvPr id="3" name="Imagen 2">
            <a:extLst>
              <a:ext uri="{FF2B5EF4-FFF2-40B4-BE49-F238E27FC236}">
                <a16:creationId xmlns:a16="http://schemas.microsoft.com/office/drawing/2014/main" id="{8D1A2EF3-D526-43DC-A10E-328CE7B14293}"/>
              </a:ext>
            </a:extLst>
          </p:cNvPr>
          <p:cNvPicPr>
            <a:picLocks noChangeAspect="1"/>
          </p:cNvPicPr>
          <p:nvPr/>
        </p:nvPicPr>
        <p:blipFill rotWithShape="1">
          <a:blip r:embed="rId3"/>
          <a:srcRect l="19535" t="35135" r="50814" b="37979"/>
          <a:stretch/>
        </p:blipFill>
        <p:spPr>
          <a:xfrm>
            <a:off x="2537892" y="2571750"/>
            <a:ext cx="4068216" cy="2073992"/>
          </a:xfrm>
          <a:prstGeom prst="rect">
            <a:avLst/>
          </a:prstGeom>
        </p:spPr>
      </p:pic>
      <p:pic>
        <p:nvPicPr>
          <p:cNvPr id="4" name="Imagen 3">
            <a:extLst>
              <a:ext uri="{FF2B5EF4-FFF2-40B4-BE49-F238E27FC236}">
                <a16:creationId xmlns:a16="http://schemas.microsoft.com/office/drawing/2014/main" id="{200460CF-206C-420A-813B-B2393ECB65E4}"/>
              </a:ext>
            </a:extLst>
          </p:cNvPr>
          <p:cNvPicPr>
            <a:picLocks noChangeAspect="1"/>
          </p:cNvPicPr>
          <p:nvPr/>
        </p:nvPicPr>
        <p:blipFill>
          <a:blip r:embed="rId4"/>
          <a:stretch>
            <a:fillRect/>
          </a:stretch>
        </p:blipFill>
        <p:spPr>
          <a:xfrm>
            <a:off x="720000" y="404154"/>
            <a:ext cx="7736495" cy="835224"/>
          </a:xfrm>
          <a:prstGeom prst="rect">
            <a:avLst/>
          </a:prstGeom>
        </p:spPr>
      </p:pic>
    </p:spTree>
    <p:extLst>
      <p:ext uri="{BB962C8B-B14F-4D97-AF65-F5344CB8AC3E}">
        <p14:creationId xmlns:p14="http://schemas.microsoft.com/office/powerpoint/2010/main" val="1545239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847844"/>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a:t>
            </a:r>
            <a:r>
              <a:rPr lang="es-MX" sz="1600" dirty="0">
                <a:solidFill>
                  <a:schemeClr val="accent2">
                    <a:lumMod val="75000"/>
                  </a:schemeClr>
                </a:solidFill>
              </a:rPr>
              <a:t>Que es DDL y DML, adicionalmente muestra un ejemplo en la base de datos UNIFRANZITOS.</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2102718"/>
            <a:ext cx="7704000" cy="140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chemeClr val="accent1">
                    <a:lumMod val="60000"/>
                    <a:lumOff val="40000"/>
                  </a:schemeClr>
                </a:solidFill>
              </a:rPr>
              <a:t>¿Que es DML ? </a:t>
            </a:r>
            <a:r>
              <a:rPr lang="es-MX" sz="1600" dirty="0">
                <a:solidFill>
                  <a:schemeClr val="tx2">
                    <a:lumMod val="75000"/>
                  </a:schemeClr>
                </a:solidFill>
              </a:rPr>
              <a:t>DML (Data </a:t>
            </a:r>
            <a:r>
              <a:rPr lang="es-MX" sz="1600" dirty="0" err="1">
                <a:solidFill>
                  <a:schemeClr val="tx2">
                    <a:lumMod val="75000"/>
                  </a:schemeClr>
                </a:solidFill>
              </a:rPr>
              <a:t>Manipulation</a:t>
            </a:r>
            <a:r>
              <a:rPr lang="es-MX" sz="1600" dirty="0">
                <a:solidFill>
                  <a:schemeClr val="tx2">
                    <a:lumMod val="75000"/>
                  </a:schemeClr>
                </a:solidFill>
              </a:rPr>
              <a:t> </a:t>
            </a:r>
            <a:r>
              <a:rPr lang="es-MX" sz="1600" dirty="0" err="1">
                <a:solidFill>
                  <a:schemeClr val="tx2">
                    <a:lumMod val="75000"/>
                  </a:schemeClr>
                </a:solidFill>
              </a:rPr>
              <a:t>Language</a:t>
            </a:r>
            <a:r>
              <a:rPr lang="es-MX" sz="1600" dirty="0">
                <a:solidFill>
                  <a:schemeClr val="tx2">
                    <a:lumMod val="75000"/>
                  </a:schemeClr>
                </a:solidFill>
              </a:rPr>
              <a:t>) en SQL Server es un conjunto de comandos SQL utilizados para manipular y gestionar datos en una base de datos. Los comandos DML se centran en realizar operaciones como la inserción, actualización, eliminación y consulta de datos en tablas. Los comandos DML más comunes en SQL Server son:</a:t>
            </a:r>
          </a:p>
          <a:p>
            <a:endParaRPr lang="es-MX" sz="1600" dirty="0">
              <a:solidFill>
                <a:schemeClr val="tx1"/>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395188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73" name="Google Shape;204;p19">
            <a:extLst>
              <a:ext uri="{FF2B5EF4-FFF2-40B4-BE49-F238E27FC236}">
                <a16:creationId xmlns:a16="http://schemas.microsoft.com/office/drawing/2014/main" id="{4BD5DF85-7029-4B3D-8522-2F4BC99FA185}"/>
              </a:ext>
            </a:extLst>
          </p:cNvPr>
          <p:cNvSpPr txBox="1">
            <a:spLocks/>
          </p:cNvSpPr>
          <p:nvPr/>
        </p:nvSpPr>
        <p:spPr>
          <a:xfrm>
            <a:off x="1613135" y="857936"/>
            <a:ext cx="3097088" cy="1265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MX" sz="1600" dirty="0">
                <a:solidFill>
                  <a:srgbClr val="00B050"/>
                </a:solidFill>
              </a:rPr>
              <a:t>SELECT: Recuperar datos </a:t>
            </a:r>
          </a:p>
          <a:p>
            <a:r>
              <a:rPr lang="es-MX" sz="1600" dirty="0">
                <a:solidFill>
                  <a:srgbClr val="00B050"/>
                </a:solidFill>
              </a:rPr>
              <a:t>de la tabla "jugador".</a:t>
            </a:r>
          </a:p>
          <a:p>
            <a:endParaRPr lang="es-MX" sz="1600" dirty="0">
              <a:solidFill>
                <a:schemeClr val="accent1">
                  <a:lumMod val="60000"/>
                  <a:lumOff val="40000"/>
                </a:schemeClr>
              </a:solidFill>
            </a:endParaRPr>
          </a:p>
        </p:txBody>
      </p:sp>
      <p:pic>
        <p:nvPicPr>
          <p:cNvPr id="8" name="Imagen 7">
            <a:extLst>
              <a:ext uri="{FF2B5EF4-FFF2-40B4-BE49-F238E27FC236}">
                <a16:creationId xmlns:a16="http://schemas.microsoft.com/office/drawing/2014/main" id="{EB7E1249-DCAA-4420-B184-B38574C66396}"/>
              </a:ext>
            </a:extLst>
          </p:cNvPr>
          <p:cNvPicPr>
            <a:picLocks noChangeAspect="1"/>
          </p:cNvPicPr>
          <p:nvPr/>
        </p:nvPicPr>
        <p:blipFill rotWithShape="1">
          <a:blip r:embed="rId3"/>
          <a:srcRect l="17209" t="50000" r="48488" b="12747"/>
          <a:stretch/>
        </p:blipFill>
        <p:spPr>
          <a:xfrm>
            <a:off x="4710222" y="893100"/>
            <a:ext cx="3011448" cy="1838772"/>
          </a:xfrm>
          <a:prstGeom prst="rect">
            <a:avLst/>
          </a:prstGeom>
          <a:ln>
            <a:noFill/>
          </a:ln>
          <a:effectLst>
            <a:outerShdw blurRad="292100" dist="139700" dir="2700000" algn="tl" rotWithShape="0">
              <a:srgbClr val="333333">
                <a:alpha val="65000"/>
              </a:srgbClr>
            </a:outerShdw>
          </a:effectLst>
        </p:spPr>
      </p:pic>
      <p:sp>
        <p:nvSpPr>
          <p:cNvPr id="10" name="Google Shape;204;p19">
            <a:extLst>
              <a:ext uri="{FF2B5EF4-FFF2-40B4-BE49-F238E27FC236}">
                <a16:creationId xmlns:a16="http://schemas.microsoft.com/office/drawing/2014/main" id="{4C1AAC8A-03FD-497A-A434-5EC15FA13CC1}"/>
              </a:ext>
            </a:extLst>
          </p:cNvPr>
          <p:cNvSpPr txBox="1">
            <a:spLocks/>
          </p:cNvSpPr>
          <p:nvPr/>
        </p:nvSpPr>
        <p:spPr>
          <a:xfrm>
            <a:off x="2358921" y="2588386"/>
            <a:ext cx="4872726" cy="556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MX" sz="1600" dirty="0">
                <a:solidFill>
                  <a:srgbClr val="00B050"/>
                </a:solidFill>
              </a:rPr>
              <a:t>SELECT: Recuperar datos de la tabla "jugador".</a:t>
            </a:r>
          </a:p>
          <a:p>
            <a:endParaRPr lang="es-MX" sz="1600" dirty="0">
              <a:solidFill>
                <a:schemeClr val="accent1">
                  <a:lumMod val="60000"/>
                  <a:lumOff val="40000"/>
                </a:schemeClr>
              </a:solidFill>
            </a:endParaRPr>
          </a:p>
        </p:txBody>
      </p:sp>
      <p:pic>
        <p:nvPicPr>
          <p:cNvPr id="11" name="Imagen 10">
            <a:extLst>
              <a:ext uri="{FF2B5EF4-FFF2-40B4-BE49-F238E27FC236}">
                <a16:creationId xmlns:a16="http://schemas.microsoft.com/office/drawing/2014/main" id="{ED2139D1-332D-4CD4-B9A7-BC28BC11BD70}"/>
              </a:ext>
            </a:extLst>
          </p:cNvPr>
          <p:cNvPicPr>
            <a:picLocks noChangeAspect="1"/>
          </p:cNvPicPr>
          <p:nvPr/>
        </p:nvPicPr>
        <p:blipFill rotWithShape="1">
          <a:blip r:embed="rId4"/>
          <a:srcRect l="23023" t="32239" r="10698" b="43149"/>
          <a:stretch/>
        </p:blipFill>
        <p:spPr>
          <a:xfrm>
            <a:off x="1765005" y="3434317"/>
            <a:ext cx="6060558" cy="1265274"/>
          </a:xfrm>
          <a:prstGeom prst="rect">
            <a:avLst/>
          </a:prstGeom>
        </p:spPr>
      </p:pic>
      <p:pic>
        <p:nvPicPr>
          <p:cNvPr id="12" name="Imagen 11">
            <a:extLst>
              <a:ext uri="{FF2B5EF4-FFF2-40B4-BE49-F238E27FC236}">
                <a16:creationId xmlns:a16="http://schemas.microsoft.com/office/drawing/2014/main" id="{3D21EF52-5EEC-4BA1-9241-0E854C74F839}"/>
              </a:ext>
            </a:extLst>
          </p:cNvPr>
          <p:cNvPicPr>
            <a:picLocks noChangeAspect="1"/>
          </p:cNvPicPr>
          <p:nvPr/>
        </p:nvPicPr>
        <p:blipFill>
          <a:blip r:embed="rId5"/>
          <a:stretch>
            <a:fillRect/>
          </a:stretch>
        </p:blipFill>
        <p:spPr>
          <a:xfrm>
            <a:off x="841975" y="295457"/>
            <a:ext cx="7736495" cy="835224"/>
          </a:xfrm>
          <a:prstGeom prst="rect">
            <a:avLst/>
          </a:prstGeom>
        </p:spPr>
      </p:pic>
    </p:spTree>
    <p:extLst>
      <p:ext uri="{BB962C8B-B14F-4D97-AF65-F5344CB8AC3E}">
        <p14:creationId xmlns:p14="http://schemas.microsoft.com/office/powerpoint/2010/main" val="750165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73" name="Google Shape;204;p19">
            <a:extLst>
              <a:ext uri="{FF2B5EF4-FFF2-40B4-BE49-F238E27FC236}">
                <a16:creationId xmlns:a16="http://schemas.microsoft.com/office/drawing/2014/main" id="{4BD5DF85-7029-4B3D-8522-2F4BC99FA185}"/>
              </a:ext>
            </a:extLst>
          </p:cNvPr>
          <p:cNvSpPr txBox="1">
            <a:spLocks/>
          </p:cNvSpPr>
          <p:nvPr/>
        </p:nvSpPr>
        <p:spPr>
          <a:xfrm>
            <a:off x="1192772" y="1492159"/>
            <a:ext cx="3097088" cy="1265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rgbClr val="00B050"/>
                </a:solidFill>
              </a:rPr>
              <a:t>UPDATE: Modificar la edad de un jugador en la tabla "jugador".</a:t>
            </a:r>
          </a:p>
          <a:p>
            <a:endParaRPr lang="es-MX" sz="1600" dirty="0">
              <a:solidFill>
                <a:schemeClr val="accent1">
                  <a:lumMod val="60000"/>
                  <a:lumOff val="40000"/>
                </a:schemeClr>
              </a:solidFill>
            </a:endParaRPr>
          </a:p>
        </p:txBody>
      </p:sp>
      <p:sp>
        <p:nvSpPr>
          <p:cNvPr id="10" name="Google Shape;204;p19">
            <a:extLst>
              <a:ext uri="{FF2B5EF4-FFF2-40B4-BE49-F238E27FC236}">
                <a16:creationId xmlns:a16="http://schemas.microsoft.com/office/drawing/2014/main" id="{4C1AAC8A-03FD-497A-A434-5EC15FA13CC1}"/>
              </a:ext>
            </a:extLst>
          </p:cNvPr>
          <p:cNvSpPr txBox="1">
            <a:spLocks/>
          </p:cNvSpPr>
          <p:nvPr/>
        </p:nvSpPr>
        <p:spPr>
          <a:xfrm>
            <a:off x="1379972" y="3159483"/>
            <a:ext cx="2627749" cy="299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rgbClr val="00B050"/>
                </a:solidFill>
              </a:rPr>
              <a:t>En la tabla anterior:</a:t>
            </a:r>
          </a:p>
        </p:txBody>
      </p:sp>
      <p:pic>
        <p:nvPicPr>
          <p:cNvPr id="3" name="Imagen 2">
            <a:extLst>
              <a:ext uri="{FF2B5EF4-FFF2-40B4-BE49-F238E27FC236}">
                <a16:creationId xmlns:a16="http://schemas.microsoft.com/office/drawing/2014/main" id="{0657FCF3-C8EB-4D7B-B887-DF015495EE07}"/>
              </a:ext>
            </a:extLst>
          </p:cNvPr>
          <p:cNvPicPr>
            <a:picLocks noChangeAspect="1"/>
          </p:cNvPicPr>
          <p:nvPr/>
        </p:nvPicPr>
        <p:blipFill rotWithShape="1">
          <a:blip r:embed="rId3"/>
          <a:srcRect l="18488" t="41961" r="48721" b="20889"/>
          <a:stretch/>
        </p:blipFill>
        <p:spPr>
          <a:xfrm>
            <a:off x="4571999" y="882130"/>
            <a:ext cx="3575210" cy="2277353"/>
          </a:xfrm>
          <a:prstGeom prst="rect">
            <a:avLst/>
          </a:prstGeom>
        </p:spPr>
      </p:pic>
      <p:pic>
        <p:nvPicPr>
          <p:cNvPr id="5" name="Imagen 4">
            <a:extLst>
              <a:ext uri="{FF2B5EF4-FFF2-40B4-BE49-F238E27FC236}">
                <a16:creationId xmlns:a16="http://schemas.microsoft.com/office/drawing/2014/main" id="{24D7C00C-6A22-4559-8274-929CE8902170}"/>
              </a:ext>
            </a:extLst>
          </p:cNvPr>
          <p:cNvPicPr>
            <a:picLocks noChangeAspect="1"/>
          </p:cNvPicPr>
          <p:nvPr/>
        </p:nvPicPr>
        <p:blipFill rotWithShape="1">
          <a:blip r:embed="rId4"/>
          <a:srcRect l="18837" t="68433" r="51163" b="22467"/>
          <a:stretch/>
        </p:blipFill>
        <p:spPr>
          <a:xfrm>
            <a:off x="1850805" y="3620657"/>
            <a:ext cx="5740102" cy="978931"/>
          </a:xfrm>
          <a:prstGeom prst="rect">
            <a:avLst/>
          </a:prstGeom>
        </p:spPr>
      </p:pic>
      <p:pic>
        <p:nvPicPr>
          <p:cNvPr id="6" name="Imagen 5">
            <a:extLst>
              <a:ext uri="{FF2B5EF4-FFF2-40B4-BE49-F238E27FC236}">
                <a16:creationId xmlns:a16="http://schemas.microsoft.com/office/drawing/2014/main" id="{ED9E63F3-620C-45CD-9723-47389915B873}"/>
              </a:ext>
            </a:extLst>
          </p:cNvPr>
          <p:cNvPicPr>
            <a:picLocks noChangeAspect="1"/>
          </p:cNvPicPr>
          <p:nvPr/>
        </p:nvPicPr>
        <p:blipFill>
          <a:blip r:embed="rId5"/>
          <a:stretch>
            <a:fillRect/>
          </a:stretch>
        </p:blipFill>
        <p:spPr>
          <a:xfrm>
            <a:off x="703751" y="420956"/>
            <a:ext cx="7736495" cy="835224"/>
          </a:xfrm>
          <a:prstGeom prst="rect">
            <a:avLst/>
          </a:prstGeom>
        </p:spPr>
      </p:pic>
    </p:spTree>
    <p:extLst>
      <p:ext uri="{BB962C8B-B14F-4D97-AF65-F5344CB8AC3E}">
        <p14:creationId xmlns:p14="http://schemas.microsoft.com/office/powerpoint/2010/main" val="65072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73" name="Google Shape;204;p19">
            <a:extLst>
              <a:ext uri="{FF2B5EF4-FFF2-40B4-BE49-F238E27FC236}">
                <a16:creationId xmlns:a16="http://schemas.microsoft.com/office/drawing/2014/main" id="{4BD5DF85-7029-4B3D-8522-2F4BC99FA185}"/>
              </a:ext>
            </a:extLst>
          </p:cNvPr>
          <p:cNvSpPr txBox="1">
            <a:spLocks/>
          </p:cNvSpPr>
          <p:nvPr/>
        </p:nvSpPr>
        <p:spPr>
          <a:xfrm>
            <a:off x="1322203" y="1028378"/>
            <a:ext cx="3097088" cy="1265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MX" sz="1600" dirty="0">
                <a:solidFill>
                  <a:srgbClr val="00B050"/>
                </a:solidFill>
              </a:rPr>
              <a:t>DELETE: Eliminar un jugador de la tabla "jugador".</a:t>
            </a:r>
          </a:p>
          <a:p>
            <a:endParaRPr lang="es-MX" sz="1600" dirty="0">
              <a:solidFill>
                <a:schemeClr val="accent1">
                  <a:lumMod val="60000"/>
                  <a:lumOff val="40000"/>
                </a:schemeClr>
              </a:solidFill>
            </a:endParaRPr>
          </a:p>
        </p:txBody>
      </p:sp>
      <p:sp>
        <p:nvSpPr>
          <p:cNvPr id="10" name="Google Shape;204;p19">
            <a:extLst>
              <a:ext uri="{FF2B5EF4-FFF2-40B4-BE49-F238E27FC236}">
                <a16:creationId xmlns:a16="http://schemas.microsoft.com/office/drawing/2014/main" id="{4C1AAC8A-03FD-497A-A434-5EC15FA13CC1}"/>
              </a:ext>
            </a:extLst>
          </p:cNvPr>
          <p:cNvSpPr txBox="1">
            <a:spLocks/>
          </p:cNvSpPr>
          <p:nvPr/>
        </p:nvSpPr>
        <p:spPr>
          <a:xfrm>
            <a:off x="2208136" y="2293652"/>
            <a:ext cx="4872726" cy="556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rgbClr val="00B050"/>
                </a:solidFill>
              </a:rPr>
              <a:t>Esta la tabla antes y después de ejecutar el comando:</a:t>
            </a:r>
          </a:p>
        </p:txBody>
      </p:sp>
      <p:pic>
        <p:nvPicPr>
          <p:cNvPr id="3" name="Imagen 2">
            <a:extLst>
              <a:ext uri="{FF2B5EF4-FFF2-40B4-BE49-F238E27FC236}">
                <a16:creationId xmlns:a16="http://schemas.microsoft.com/office/drawing/2014/main" id="{17E1FD58-35E0-4BF8-96CA-28167AF26905}"/>
              </a:ext>
            </a:extLst>
          </p:cNvPr>
          <p:cNvPicPr>
            <a:picLocks noChangeAspect="1"/>
          </p:cNvPicPr>
          <p:nvPr/>
        </p:nvPicPr>
        <p:blipFill rotWithShape="1">
          <a:blip r:embed="rId3"/>
          <a:srcRect l="22410" t="44022" r="41807" b="35093"/>
          <a:stretch/>
        </p:blipFill>
        <p:spPr>
          <a:xfrm>
            <a:off x="4569180" y="834251"/>
            <a:ext cx="3855787" cy="1265274"/>
          </a:xfrm>
          <a:prstGeom prst="rect">
            <a:avLst/>
          </a:prstGeom>
        </p:spPr>
      </p:pic>
      <p:pic>
        <p:nvPicPr>
          <p:cNvPr id="5" name="Imagen 4">
            <a:extLst>
              <a:ext uri="{FF2B5EF4-FFF2-40B4-BE49-F238E27FC236}">
                <a16:creationId xmlns:a16="http://schemas.microsoft.com/office/drawing/2014/main" id="{36EAD5A4-3FF0-40BA-A4CD-89F354B48F14}"/>
              </a:ext>
            </a:extLst>
          </p:cNvPr>
          <p:cNvPicPr>
            <a:picLocks noChangeAspect="1"/>
          </p:cNvPicPr>
          <p:nvPr/>
        </p:nvPicPr>
        <p:blipFill rotWithShape="1">
          <a:blip r:embed="rId4"/>
          <a:srcRect l="18434" t="64075" r="51084" b="13021"/>
          <a:stretch/>
        </p:blipFill>
        <p:spPr>
          <a:xfrm>
            <a:off x="4709201" y="3119094"/>
            <a:ext cx="3575747" cy="1510577"/>
          </a:xfrm>
          <a:prstGeom prst="rect">
            <a:avLst/>
          </a:prstGeom>
        </p:spPr>
      </p:pic>
      <p:pic>
        <p:nvPicPr>
          <p:cNvPr id="7" name="Imagen 6">
            <a:extLst>
              <a:ext uri="{FF2B5EF4-FFF2-40B4-BE49-F238E27FC236}">
                <a16:creationId xmlns:a16="http://schemas.microsoft.com/office/drawing/2014/main" id="{681066B4-473E-45AC-9BD0-D0717FF4CB7A}"/>
              </a:ext>
            </a:extLst>
          </p:cNvPr>
          <p:cNvPicPr>
            <a:picLocks noChangeAspect="1"/>
          </p:cNvPicPr>
          <p:nvPr/>
        </p:nvPicPr>
        <p:blipFill rotWithShape="1">
          <a:blip r:embed="rId5"/>
          <a:srcRect l="17971" t="64060" r="51553" b="11334"/>
          <a:stretch/>
        </p:blipFill>
        <p:spPr>
          <a:xfrm>
            <a:off x="1107157" y="3119095"/>
            <a:ext cx="3327644" cy="1510577"/>
          </a:xfrm>
          <a:prstGeom prst="rect">
            <a:avLst/>
          </a:prstGeom>
        </p:spPr>
      </p:pic>
      <p:pic>
        <p:nvPicPr>
          <p:cNvPr id="9" name="Imagen 8">
            <a:extLst>
              <a:ext uri="{FF2B5EF4-FFF2-40B4-BE49-F238E27FC236}">
                <a16:creationId xmlns:a16="http://schemas.microsoft.com/office/drawing/2014/main" id="{283FF11C-1320-4580-8C59-58A747F3E7D0}"/>
              </a:ext>
            </a:extLst>
          </p:cNvPr>
          <p:cNvPicPr>
            <a:picLocks noChangeAspect="1"/>
          </p:cNvPicPr>
          <p:nvPr/>
        </p:nvPicPr>
        <p:blipFill>
          <a:blip r:embed="rId6"/>
          <a:stretch>
            <a:fillRect/>
          </a:stretch>
        </p:blipFill>
        <p:spPr>
          <a:xfrm>
            <a:off x="837905" y="244732"/>
            <a:ext cx="7742591" cy="835224"/>
          </a:xfrm>
          <a:prstGeom prst="rect">
            <a:avLst/>
          </a:prstGeom>
        </p:spPr>
      </p:pic>
    </p:spTree>
    <p:extLst>
      <p:ext uri="{BB962C8B-B14F-4D97-AF65-F5344CB8AC3E}">
        <p14:creationId xmlns:p14="http://schemas.microsoft.com/office/powerpoint/2010/main" val="953188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n-US" sz="1600" dirty="0">
                <a:solidFill>
                  <a:schemeClr val="accent2">
                    <a:lumMod val="75000"/>
                  </a:schemeClr>
                </a:solidFill>
              </a:rPr>
              <a:t>Que </a:t>
            </a:r>
            <a:r>
              <a:rPr lang="en-US" sz="1600" dirty="0" err="1">
                <a:solidFill>
                  <a:schemeClr val="accent2">
                    <a:lumMod val="75000"/>
                  </a:schemeClr>
                </a:solidFill>
              </a:rPr>
              <a:t>significa</a:t>
            </a:r>
            <a:r>
              <a:rPr lang="en-US" sz="1600" dirty="0">
                <a:solidFill>
                  <a:schemeClr val="accent2">
                    <a:lumMod val="75000"/>
                  </a:schemeClr>
                </a:solidFill>
              </a:rPr>
              <a:t> PRIMARY KEY y FOREIGN KEY</a:t>
            </a:r>
            <a:r>
              <a:rPr lang="es-MX" sz="1600" dirty="0">
                <a:solidFill>
                  <a:schemeClr val="accent2">
                    <a:lumMod val="75000"/>
                  </a:schemeClr>
                </a:solidFill>
              </a:rPr>
              <a:t>.</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039461"/>
            <a:ext cx="7704000" cy="38196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rgbClr val="00B050"/>
                </a:solidFill>
              </a:rPr>
              <a:t>PRIMARY KEY (Clave Primaria):</a:t>
            </a:r>
          </a:p>
          <a:p>
            <a:endParaRPr lang="es-MX" sz="1600" dirty="0">
              <a:solidFill>
                <a:schemeClr val="tx1"/>
              </a:solidFill>
            </a:endParaRPr>
          </a:p>
          <a:p>
            <a:r>
              <a:rPr lang="es-MX" sz="1600" dirty="0">
                <a:solidFill>
                  <a:schemeClr val="tx1"/>
                </a:solidFill>
              </a:rPr>
              <a:t>La clave primaria es un atributo o conjunto de atributos en una tabla de una base de datos relacional que identifica de manera única cada fila o registro en esa tabla.</a:t>
            </a:r>
          </a:p>
          <a:p>
            <a:r>
              <a:rPr lang="es-MX" sz="1600" dirty="0">
                <a:solidFill>
                  <a:schemeClr val="tx1"/>
                </a:solidFill>
              </a:rPr>
              <a:t>Las características clave de una clave primaria son:</a:t>
            </a:r>
          </a:p>
          <a:p>
            <a:r>
              <a:rPr lang="es-MX" sz="1600" dirty="0">
                <a:solidFill>
                  <a:schemeClr val="tx1"/>
                </a:solidFill>
              </a:rPr>
              <a:t>Debe contener valores únicos, es decir, no puede haber dos filas con el mismo valor en la columna de clave primaria.</a:t>
            </a:r>
          </a:p>
          <a:p>
            <a:r>
              <a:rPr lang="es-MX" sz="1600" dirty="0">
                <a:solidFill>
                  <a:schemeClr val="tx1"/>
                </a:solidFill>
              </a:rPr>
              <a:t>No puede contener valores nulos, lo que significa que cada fila debe tener un valor en la columna de clave primaria.</a:t>
            </a:r>
          </a:p>
          <a:p>
            <a:r>
              <a:rPr lang="es-MX" sz="1600" dirty="0">
                <a:solidFill>
                  <a:schemeClr val="tx1"/>
                </a:solidFill>
              </a:rPr>
              <a:t>Cada tabla puede tener solo una clave primaria.</a:t>
            </a:r>
          </a:p>
          <a:p>
            <a:r>
              <a:rPr lang="es-MX" sz="1600" dirty="0">
                <a:solidFill>
                  <a:schemeClr val="tx1"/>
                </a:solidFill>
              </a:rPr>
              <a:t>La clave primaria se utiliza para indexar y relacionar filas en una tabla con filas en otras tablas (a través de claves foráneas) para mantener la integridad referencial y permitir consultas eficientes.</a:t>
            </a:r>
          </a:p>
          <a:p>
            <a:endParaRPr lang="es-MX" sz="1200" dirty="0">
              <a:solidFill>
                <a:schemeClr val="tx1"/>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3432541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2636875" y="695927"/>
            <a:ext cx="3724409" cy="417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rgbClr val="00B050"/>
                </a:solidFill>
              </a:rPr>
              <a:t>PRIMARY KEY (Clave Primaria):</a:t>
            </a:r>
          </a:p>
          <a:p>
            <a:endParaRPr lang="es-MX" sz="1600" dirty="0">
              <a:solidFill>
                <a:schemeClr val="tx1"/>
              </a:solidFill>
            </a:endParaRPr>
          </a:p>
          <a:p>
            <a:endParaRPr lang="es-MX" sz="1200" dirty="0">
              <a:solidFill>
                <a:schemeClr val="tx1"/>
              </a:solidFill>
            </a:endParaRPr>
          </a:p>
          <a:p>
            <a:endParaRPr lang="es-MX" sz="1600" dirty="0">
              <a:solidFill>
                <a:schemeClr val="accent1">
                  <a:lumMod val="60000"/>
                  <a:lumOff val="40000"/>
                </a:schemeClr>
              </a:solidFill>
            </a:endParaRPr>
          </a:p>
        </p:txBody>
      </p:sp>
      <p:pic>
        <p:nvPicPr>
          <p:cNvPr id="3" name="Imagen 2">
            <a:extLst>
              <a:ext uri="{FF2B5EF4-FFF2-40B4-BE49-F238E27FC236}">
                <a16:creationId xmlns:a16="http://schemas.microsoft.com/office/drawing/2014/main" id="{06E45F25-E0E2-4D07-BA18-5D83BA330A46}"/>
              </a:ext>
            </a:extLst>
          </p:cNvPr>
          <p:cNvPicPr>
            <a:picLocks noChangeAspect="1"/>
          </p:cNvPicPr>
          <p:nvPr/>
        </p:nvPicPr>
        <p:blipFill rotWithShape="1">
          <a:blip r:embed="rId3"/>
          <a:srcRect l="23139" t="40830" r="38721" b="54760"/>
          <a:stretch/>
        </p:blipFill>
        <p:spPr>
          <a:xfrm>
            <a:off x="662921" y="1555345"/>
            <a:ext cx="8130206" cy="528553"/>
          </a:xfrm>
          <a:prstGeom prst="rect">
            <a:avLst/>
          </a:prstGeom>
        </p:spPr>
      </p:pic>
      <p:pic>
        <p:nvPicPr>
          <p:cNvPr id="14" name="Imagen 13">
            <a:extLst>
              <a:ext uri="{FF2B5EF4-FFF2-40B4-BE49-F238E27FC236}">
                <a16:creationId xmlns:a16="http://schemas.microsoft.com/office/drawing/2014/main" id="{9766DA1E-8830-4FF7-8669-1FCC94E2B637}"/>
              </a:ext>
            </a:extLst>
          </p:cNvPr>
          <p:cNvPicPr>
            <a:picLocks noChangeAspect="1"/>
          </p:cNvPicPr>
          <p:nvPr/>
        </p:nvPicPr>
        <p:blipFill rotWithShape="1">
          <a:blip r:embed="rId4"/>
          <a:srcRect l="25232" t="28930" r="43372" b="65083"/>
          <a:stretch/>
        </p:blipFill>
        <p:spPr>
          <a:xfrm>
            <a:off x="1519257" y="2660495"/>
            <a:ext cx="5870371" cy="629361"/>
          </a:xfrm>
          <a:prstGeom prst="rect">
            <a:avLst/>
          </a:prstGeom>
        </p:spPr>
      </p:pic>
      <p:pic>
        <p:nvPicPr>
          <p:cNvPr id="16" name="Imagen 15">
            <a:extLst>
              <a:ext uri="{FF2B5EF4-FFF2-40B4-BE49-F238E27FC236}">
                <a16:creationId xmlns:a16="http://schemas.microsoft.com/office/drawing/2014/main" id="{7B28A917-13E0-41CA-ADF8-2E40AB2AFE8B}"/>
              </a:ext>
            </a:extLst>
          </p:cNvPr>
          <p:cNvPicPr>
            <a:picLocks noChangeAspect="1"/>
          </p:cNvPicPr>
          <p:nvPr/>
        </p:nvPicPr>
        <p:blipFill rotWithShape="1">
          <a:blip r:embed="rId5"/>
          <a:srcRect l="23257" t="25828" r="42325" b="68795"/>
          <a:stretch/>
        </p:blipFill>
        <p:spPr>
          <a:xfrm>
            <a:off x="1447843" y="3751821"/>
            <a:ext cx="6342416" cy="557105"/>
          </a:xfrm>
          <a:prstGeom prst="rect">
            <a:avLst/>
          </a:prstGeom>
        </p:spPr>
      </p:pic>
    </p:spTree>
    <p:extLst>
      <p:ext uri="{BB962C8B-B14F-4D97-AF65-F5344CB8AC3E}">
        <p14:creationId xmlns:p14="http://schemas.microsoft.com/office/powerpoint/2010/main" val="2449715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539245" y="210122"/>
            <a:ext cx="8275145" cy="49333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rgbClr val="00B050"/>
                </a:solidFill>
              </a:rPr>
              <a:t>FOREIGN KEY (Clave Foránea):</a:t>
            </a:r>
          </a:p>
          <a:p>
            <a:endParaRPr lang="es-MX" sz="1600" dirty="0">
              <a:solidFill>
                <a:schemeClr val="tx1"/>
              </a:solidFill>
            </a:endParaRPr>
          </a:p>
          <a:p>
            <a:r>
              <a:rPr lang="es-MX" sz="1600" dirty="0">
                <a:solidFill>
                  <a:schemeClr val="tx1"/>
                </a:solidFill>
              </a:rPr>
              <a:t>La clave foránea es un atributo o conjunto de atributos en una tabla que se relaciona con la clave primaria de otra tabla.</a:t>
            </a:r>
          </a:p>
          <a:p>
            <a:r>
              <a:rPr lang="es-MX" sz="1600" dirty="0">
                <a:solidFill>
                  <a:schemeClr val="tx1"/>
                </a:solidFill>
              </a:rPr>
              <a:t>La clave foránea se utiliza para establecer relaciones entre tablas. Sirve para garantizar la integridad referencial, lo que significa que no se pueden insertar valores en la columna de clave foránea que no existan en la columna de clave primaria a la que se hace referencia.</a:t>
            </a:r>
          </a:p>
          <a:p>
            <a:r>
              <a:rPr lang="es-MX" sz="1600" dirty="0">
                <a:solidFill>
                  <a:schemeClr val="tx1"/>
                </a:solidFill>
              </a:rPr>
              <a:t>Ayuda a mantener la coherencia de los datos al enlazar información en diferentes tablas.</a:t>
            </a:r>
          </a:p>
          <a:p>
            <a:r>
              <a:rPr lang="es-MX" sz="1600" dirty="0">
                <a:solidFill>
                  <a:schemeClr val="tx1"/>
                </a:solidFill>
              </a:rPr>
              <a:t>Una tabla puede tener múltiples claves foráneas, y estas pueden referenciar la misma tabla o diferentes tablas.</a:t>
            </a:r>
          </a:p>
          <a:p>
            <a:r>
              <a:rPr lang="es-MX" sz="1600" dirty="0">
                <a:solidFill>
                  <a:schemeClr val="tx1"/>
                </a:solidFill>
              </a:rPr>
              <a:t>Por ejemplo, si tienes una base de datos que almacena información sobre clientes y pedidos, podrías tener una tabla de "Clientes" con una clave primaria que es el número de identificación del cliente y una tabla de "Pedidos" con una clave foránea que hace referencia al número de identificación del cliente. Esto permite vincular cada pedido a un cliente específico y garantizar que solo se puedan crear pedidos para clientes que existen en la tabla de clientes, lo que mantiene la integridad de los datos.</a:t>
            </a:r>
          </a:p>
          <a:p>
            <a:endParaRPr lang="es-MX" sz="1600" dirty="0">
              <a:solidFill>
                <a:schemeClr val="tx1"/>
              </a:solidFill>
            </a:endParaRPr>
          </a:p>
          <a:p>
            <a:endParaRPr lang="es-MX" sz="1200" dirty="0">
              <a:solidFill>
                <a:schemeClr val="tx1"/>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933057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9" name="CuadroTexto 8">
            <a:extLst>
              <a:ext uri="{FF2B5EF4-FFF2-40B4-BE49-F238E27FC236}">
                <a16:creationId xmlns:a16="http://schemas.microsoft.com/office/drawing/2014/main" id="{F78A7148-DF28-4CB2-8DC8-C287B1133F11}"/>
              </a:ext>
            </a:extLst>
          </p:cNvPr>
          <p:cNvSpPr txBox="1"/>
          <p:nvPr/>
        </p:nvSpPr>
        <p:spPr>
          <a:xfrm>
            <a:off x="1722475" y="645833"/>
            <a:ext cx="2849525" cy="307777"/>
          </a:xfrm>
          <a:prstGeom prst="rect">
            <a:avLst/>
          </a:prstGeom>
          <a:noFill/>
        </p:spPr>
        <p:txBody>
          <a:bodyPr wrap="square">
            <a:spAutoFit/>
          </a:bodyPr>
          <a:lstStyle/>
          <a:p>
            <a:r>
              <a:rPr lang="es-MX" sz="1400" dirty="0">
                <a:solidFill>
                  <a:srgbClr val="00B050"/>
                </a:solidFill>
                <a:latin typeface="Quantico" panose="020B0604020202020204" charset="0"/>
              </a:rPr>
              <a:t>FOREIGN KEY (Clave Foránea):</a:t>
            </a:r>
          </a:p>
        </p:txBody>
      </p:sp>
      <p:pic>
        <p:nvPicPr>
          <p:cNvPr id="12" name="Imagen 11">
            <a:extLst>
              <a:ext uri="{FF2B5EF4-FFF2-40B4-BE49-F238E27FC236}">
                <a16:creationId xmlns:a16="http://schemas.microsoft.com/office/drawing/2014/main" id="{36FDA5B5-FDDB-447A-A9FE-CD6EC8C3E6BC}"/>
              </a:ext>
            </a:extLst>
          </p:cNvPr>
          <p:cNvPicPr>
            <a:picLocks noChangeAspect="1"/>
          </p:cNvPicPr>
          <p:nvPr/>
        </p:nvPicPr>
        <p:blipFill rotWithShape="1">
          <a:blip r:embed="rId3"/>
          <a:srcRect l="22093" t="20037" r="25880" b="42569"/>
          <a:stretch/>
        </p:blipFill>
        <p:spPr>
          <a:xfrm>
            <a:off x="4572000" y="3070700"/>
            <a:ext cx="3952296" cy="1597087"/>
          </a:xfrm>
          <a:prstGeom prst="rect">
            <a:avLst/>
          </a:prstGeom>
        </p:spPr>
      </p:pic>
      <p:pic>
        <p:nvPicPr>
          <p:cNvPr id="18" name="Imagen 17">
            <a:extLst>
              <a:ext uri="{FF2B5EF4-FFF2-40B4-BE49-F238E27FC236}">
                <a16:creationId xmlns:a16="http://schemas.microsoft.com/office/drawing/2014/main" id="{F7C43277-27F4-4E6A-8551-273EC3F09998}"/>
              </a:ext>
            </a:extLst>
          </p:cNvPr>
          <p:cNvPicPr>
            <a:picLocks noChangeAspect="1"/>
          </p:cNvPicPr>
          <p:nvPr/>
        </p:nvPicPr>
        <p:blipFill rotWithShape="1">
          <a:blip r:embed="rId4"/>
          <a:srcRect l="21162" t="23412" r="18023" b="44190"/>
          <a:stretch/>
        </p:blipFill>
        <p:spPr>
          <a:xfrm>
            <a:off x="531240" y="1343298"/>
            <a:ext cx="4466063" cy="1337714"/>
          </a:xfrm>
          <a:prstGeom prst="rect">
            <a:avLst/>
          </a:prstGeom>
        </p:spPr>
      </p:pic>
    </p:spTree>
    <p:extLst>
      <p:ext uri="{BB962C8B-B14F-4D97-AF65-F5344CB8AC3E}">
        <p14:creationId xmlns:p14="http://schemas.microsoft.com/office/powerpoint/2010/main" val="1290259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Defina que es una TABLA y el uso de IDENTITY.</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039461"/>
            <a:ext cx="7704000" cy="38196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rgbClr val="00B050"/>
                </a:solidFill>
              </a:rPr>
              <a:t>TABLA</a:t>
            </a:r>
          </a:p>
          <a:p>
            <a:endParaRPr lang="es-MX" sz="1600" dirty="0">
              <a:solidFill>
                <a:schemeClr val="tx1"/>
              </a:solidFill>
            </a:endParaRPr>
          </a:p>
          <a:p>
            <a:r>
              <a:rPr lang="es-MX" sz="1200" dirty="0">
                <a:solidFill>
                  <a:schemeClr val="tx1"/>
                </a:solidFill>
              </a:rPr>
              <a:t>Es una estructura fundamental que se utiliza para almacenar y organizar datos. Una tabla se compone de filas y columnas, donde cada fila representa un registro de datos y cada columna representa un atributo o campo de información específico. Cada celda en la tabla contiene un valor de datos único que se relaciona con una combinación de fila y columna.</a:t>
            </a:r>
          </a:p>
          <a:p>
            <a:r>
              <a:rPr lang="es-MX" sz="1200" dirty="0">
                <a:solidFill>
                  <a:schemeClr val="tx1"/>
                </a:solidFill>
              </a:rPr>
              <a:t>A continuación, algunos aspectos clave relacionados con las tablas en bases de datos:</a:t>
            </a:r>
          </a:p>
          <a:p>
            <a:endParaRPr lang="es-MX" sz="1200" dirty="0">
              <a:solidFill>
                <a:schemeClr val="tx1"/>
              </a:solidFill>
            </a:endParaRPr>
          </a:p>
          <a:p>
            <a:r>
              <a:rPr lang="es-MX" sz="1200" dirty="0">
                <a:solidFill>
                  <a:schemeClr val="tx1"/>
                </a:solidFill>
              </a:rPr>
              <a:t>Nombre de la tabla: Cada tabla tiene un nombre único que la identifica en la base de datos.</a:t>
            </a:r>
          </a:p>
          <a:p>
            <a:endParaRPr lang="es-MX" sz="1200" dirty="0">
              <a:solidFill>
                <a:schemeClr val="tx1"/>
              </a:solidFill>
            </a:endParaRPr>
          </a:p>
          <a:p>
            <a:r>
              <a:rPr lang="es-MX" sz="1200" dirty="0">
                <a:solidFill>
                  <a:schemeClr val="tx1"/>
                </a:solidFill>
              </a:rPr>
              <a:t>Columnas: Las columnas de una tabla definen los tipos de datos que se pueden almacenar en la tabla. Cada columna tiene un nombre y un tipo de dato específico (como números enteros, cadenas de texto, fechas, etc.).</a:t>
            </a:r>
          </a:p>
          <a:p>
            <a:endParaRPr lang="es-MX" sz="1200" dirty="0">
              <a:solidFill>
                <a:schemeClr val="tx1"/>
              </a:solidFill>
            </a:endParaRPr>
          </a:p>
          <a:p>
            <a:r>
              <a:rPr lang="es-MX" sz="1200" dirty="0">
                <a:solidFill>
                  <a:schemeClr val="tx1"/>
                </a:solidFill>
              </a:rPr>
              <a:t>Filas: Las filas representan registros individuales en la tabla. Cada fila contiene valores para cada una de las columnas definidas en la tabla.</a:t>
            </a:r>
          </a:p>
          <a:p>
            <a:endParaRPr lang="es-MX" sz="1200" dirty="0">
              <a:solidFill>
                <a:schemeClr val="tx1"/>
              </a:solidFill>
            </a:endParaRPr>
          </a:p>
          <a:p>
            <a:r>
              <a:rPr lang="es-MX" sz="1200" dirty="0">
                <a:solidFill>
                  <a:schemeClr val="tx1"/>
                </a:solidFill>
              </a:rPr>
              <a:t>Clave primaria: Como mencioné anteriormente, una tabla generalmente tiene una columna o conjunto de columnas que actúan como clave primaria. La clave primaria garantiza la unicidad de cada fila en la tabla.</a:t>
            </a: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378611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&lt;/</a:t>
            </a:r>
            <a:r>
              <a:rPr lang="en" dirty="0">
                <a:solidFill>
                  <a:schemeClr val="accent2"/>
                </a:solidFill>
              </a:rPr>
              <a:t> </a:t>
            </a:r>
            <a:r>
              <a:rPr lang="es-BO" dirty="0"/>
              <a:t>Detalle de las tablas. </a:t>
            </a:r>
            <a:endParaRPr dirty="0"/>
          </a:p>
        </p:txBody>
      </p:sp>
      <p:pic>
        <p:nvPicPr>
          <p:cNvPr id="3" name="Imagen 2">
            <a:extLst>
              <a:ext uri="{FF2B5EF4-FFF2-40B4-BE49-F238E27FC236}">
                <a16:creationId xmlns:a16="http://schemas.microsoft.com/office/drawing/2014/main" id="{B46102BE-7250-482D-BEE5-7590A3CB63E2}"/>
              </a:ext>
            </a:extLst>
          </p:cNvPr>
          <p:cNvPicPr>
            <a:picLocks noChangeAspect="1"/>
          </p:cNvPicPr>
          <p:nvPr/>
        </p:nvPicPr>
        <p:blipFill rotWithShape="1">
          <a:blip r:embed="rId3"/>
          <a:srcRect l="28953" t="24068" r="7874" b="14815"/>
          <a:stretch/>
        </p:blipFill>
        <p:spPr>
          <a:xfrm>
            <a:off x="1765006" y="1350259"/>
            <a:ext cx="5776494" cy="31419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296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634940" y="364668"/>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Defina que es una TABLA y el uso de IDENTITY.</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634940" y="661941"/>
            <a:ext cx="7704000" cy="38196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rgbClr val="00B050"/>
                </a:solidFill>
              </a:rPr>
              <a:t>IDENTITY</a:t>
            </a:r>
          </a:p>
          <a:p>
            <a:endParaRPr lang="es-MX" sz="1600" dirty="0">
              <a:solidFill>
                <a:schemeClr val="tx1"/>
              </a:solidFill>
            </a:endParaRPr>
          </a:p>
          <a:p>
            <a:r>
              <a:rPr lang="es-MX" sz="1200" dirty="0">
                <a:solidFill>
                  <a:schemeClr val="tx1"/>
                </a:solidFill>
              </a:rPr>
              <a:t>El término "IDENTITY" se refiere a una propiedad o característica que se utiliza en algunos sistemas de gestión de bases de datos (DBMS), como Microsoft SQL Server, para generar valores de forma automática para una columna, por lo general, para servir como clave primaria. La columna con la propiedad IDENTITY se configura para incrementar automáticamente su valor en uno con cada nueva fila que se inserta en la tabla. Esto es útil para asignar valores únicos a registros sin la necesidad de que el usuario o la aplicación proporcione un valor específico. Algunas de las características típicas de una columna IDENTITY incluyen:</a:t>
            </a:r>
          </a:p>
          <a:p>
            <a:endParaRPr lang="es-MX" sz="1200" dirty="0">
              <a:solidFill>
                <a:schemeClr val="tx1"/>
              </a:solidFill>
            </a:endParaRPr>
          </a:p>
          <a:p>
            <a:r>
              <a:rPr lang="es-MX" sz="1200" dirty="0">
                <a:solidFill>
                  <a:schemeClr val="tx1"/>
                </a:solidFill>
              </a:rPr>
              <a:t>Valores únicos y crecientes: Cada fila tendrá un valor único y mayor que el anterior.</a:t>
            </a:r>
          </a:p>
          <a:p>
            <a:endParaRPr lang="es-MX" sz="1200" dirty="0">
              <a:solidFill>
                <a:schemeClr val="tx1"/>
              </a:solidFill>
            </a:endParaRPr>
          </a:p>
          <a:p>
            <a:r>
              <a:rPr lang="es-MX" sz="1200" dirty="0">
                <a:solidFill>
                  <a:schemeClr val="tx1"/>
                </a:solidFill>
              </a:rPr>
              <a:t>Facilita la gestión de la clave primaria: La columna con IDENTITY se usa comúnmente como clave primaria debido a su unicidad.</a:t>
            </a:r>
          </a:p>
          <a:p>
            <a:endParaRPr lang="es-MX" sz="1200" dirty="0">
              <a:solidFill>
                <a:schemeClr val="tx1"/>
              </a:solidFill>
            </a:endParaRPr>
          </a:p>
          <a:p>
            <a:r>
              <a:rPr lang="es-MX" sz="1200" dirty="0">
                <a:solidFill>
                  <a:schemeClr val="tx1"/>
                </a:solidFill>
              </a:rPr>
              <a:t>Ahorro de tiempo: Simplifica la inserción de registros, ya que no es necesario proporcionar un valor para la columna IDENTITY.</a:t>
            </a:r>
          </a:p>
          <a:p>
            <a:endParaRPr lang="es-MX" sz="1200" dirty="0">
              <a:solidFill>
                <a:schemeClr val="tx1"/>
              </a:solidFill>
            </a:endParaRPr>
          </a:p>
          <a:p>
            <a:r>
              <a:rPr lang="es-MX" sz="1200" dirty="0">
                <a:solidFill>
                  <a:schemeClr val="tx1"/>
                </a:solidFill>
              </a:rPr>
              <a:t>Un ejemplo común de uso de la propiedad IDENTITY es en una tabla de "Clientes", donde se podría usar una columna con IDENTITY para generar automáticamente números de identificación de cliente únicos para cada nuevo cliente registrado en la base de datos. Esto facilita la gestión de los registros y garantiza que cada cliente tenga un identificador único.</a:t>
            </a:r>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3090253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Para que se utiliza la cláusula WHERE.</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784383"/>
            <a:ext cx="7704000" cy="38196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MX" sz="1600" dirty="0">
                <a:solidFill>
                  <a:schemeClr val="tx1"/>
                </a:solidFill>
              </a:rPr>
              <a:t>La cláusula WHERE en SQL se utiliza para filtrar filas en una consulta SQL, permitiéndote seleccionar solo las filas que cumplan con una condición específica. Esto es útil para recuperar datos específicos de una tabla que cumplan con ciertos criterios.</a:t>
            </a:r>
          </a:p>
          <a:p>
            <a:endParaRPr lang="es-MX" sz="1600" dirty="0">
              <a:solidFill>
                <a:schemeClr val="tx1"/>
              </a:solidFill>
            </a:endParaRPr>
          </a:p>
          <a:p>
            <a:r>
              <a:rPr lang="es-MX" sz="1600" dirty="0">
                <a:solidFill>
                  <a:schemeClr val="tx1"/>
                </a:solidFill>
              </a:rPr>
              <a:t>Aquí tienes un ejemplo en la base de datos "UNIFRANZITOS" que utiliza la cláusula WHERE para filtrar jugadores mayores de 20 años:</a:t>
            </a:r>
            <a:endParaRPr lang="es-MX" sz="1200" dirty="0">
              <a:solidFill>
                <a:schemeClr val="tx1"/>
              </a:solidFill>
            </a:endParaRPr>
          </a:p>
          <a:p>
            <a:endParaRPr lang="es-MX" sz="1600" dirty="0">
              <a:solidFill>
                <a:schemeClr val="accent1">
                  <a:lumMod val="60000"/>
                  <a:lumOff val="40000"/>
                </a:schemeClr>
              </a:solidFill>
            </a:endParaRPr>
          </a:p>
        </p:txBody>
      </p:sp>
      <p:pic>
        <p:nvPicPr>
          <p:cNvPr id="3" name="Imagen 2">
            <a:extLst>
              <a:ext uri="{FF2B5EF4-FFF2-40B4-BE49-F238E27FC236}">
                <a16:creationId xmlns:a16="http://schemas.microsoft.com/office/drawing/2014/main" id="{D6DF3168-0CE0-4DD5-9895-DC3751FCC3D8}"/>
              </a:ext>
            </a:extLst>
          </p:cNvPr>
          <p:cNvPicPr>
            <a:picLocks noChangeAspect="1"/>
          </p:cNvPicPr>
          <p:nvPr/>
        </p:nvPicPr>
        <p:blipFill rotWithShape="1">
          <a:blip r:embed="rId3"/>
          <a:srcRect l="17209" t="52508" r="53372" b="21846"/>
          <a:stretch/>
        </p:blipFill>
        <p:spPr>
          <a:xfrm>
            <a:off x="2743199" y="3028174"/>
            <a:ext cx="3498112" cy="1714491"/>
          </a:xfrm>
          <a:prstGeom prst="rect">
            <a:avLst/>
          </a:prstGeom>
        </p:spPr>
      </p:pic>
    </p:spTree>
    <p:extLst>
      <p:ext uri="{BB962C8B-B14F-4D97-AF65-F5344CB8AC3E}">
        <p14:creationId xmlns:p14="http://schemas.microsoft.com/office/powerpoint/2010/main" val="2302240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784383"/>
            <a:ext cx="7704000" cy="1224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MX" sz="1600" dirty="0">
                <a:solidFill>
                  <a:schemeClr val="tx2">
                    <a:lumMod val="75000"/>
                  </a:schemeClr>
                </a:solidFill>
              </a:rPr>
              <a:t>Debemos recordar que nuestra tabla quedo de la siguiente manera debido a que anteriormente cambiamos la edad de un jugador (UPDATE) y también eliminamos a un jugador (DELETE), por lo que solo tendríamos a dos jugadores con la edad mayor a 20.</a:t>
            </a:r>
          </a:p>
        </p:txBody>
      </p:sp>
      <p:pic>
        <p:nvPicPr>
          <p:cNvPr id="3" name="Imagen 2">
            <a:extLst>
              <a:ext uri="{FF2B5EF4-FFF2-40B4-BE49-F238E27FC236}">
                <a16:creationId xmlns:a16="http://schemas.microsoft.com/office/drawing/2014/main" id="{D6DF3168-0CE0-4DD5-9895-DC3751FCC3D8}"/>
              </a:ext>
            </a:extLst>
          </p:cNvPr>
          <p:cNvPicPr>
            <a:picLocks noChangeAspect="1"/>
          </p:cNvPicPr>
          <p:nvPr/>
        </p:nvPicPr>
        <p:blipFill rotWithShape="1">
          <a:blip r:embed="rId3"/>
          <a:srcRect l="17209" t="52508" r="53372" b="21846"/>
          <a:stretch/>
        </p:blipFill>
        <p:spPr>
          <a:xfrm>
            <a:off x="4925888" y="2409192"/>
            <a:ext cx="3498112" cy="1714491"/>
          </a:xfrm>
          <a:prstGeom prst="rect">
            <a:avLst/>
          </a:prstGeom>
        </p:spPr>
      </p:pic>
      <p:pic>
        <p:nvPicPr>
          <p:cNvPr id="7" name="Imagen 6">
            <a:extLst>
              <a:ext uri="{FF2B5EF4-FFF2-40B4-BE49-F238E27FC236}">
                <a16:creationId xmlns:a16="http://schemas.microsoft.com/office/drawing/2014/main" id="{6A6B2675-A3B8-4768-99AD-F59062BDC7C5}"/>
              </a:ext>
            </a:extLst>
          </p:cNvPr>
          <p:cNvPicPr>
            <a:picLocks noChangeAspect="1"/>
          </p:cNvPicPr>
          <p:nvPr/>
        </p:nvPicPr>
        <p:blipFill rotWithShape="1">
          <a:blip r:embed="rId4"/>
          <a:srcRect l="18434" t="64075" r="51084" b="13021"/>
          <a:stretch/>
        </p:blipFill>
        <p:spPr>
          <a:xfrm>
            <a:off x="496522" y="2481060"/>
            <a:ext cx="3745869" cy="1582445"/>
          </a:xfrm>
          <a:prstGeom prst="rect">
            <a:avLst/>
          </a:prstGeom>
        </p:spPr>
      </p:pic>
      <p:pic>
        <p:nvPicPr>
          <p:cNvPr id="5" name="Imagen 4">
            <a:extLst>
              <a:ext uri="{FF2B5EF4-FFF2-40B4-BE49-F238E27FC236}">
                <a16:creationId xmlns:a16="http://schemas.microsoft.com/office/drawing/2014/main" id="{7DE82695-8A9E-4EC9-99D1-CAF5C9EC2230}"/>
              </a:ext>
            </a:extLst>
          </p:cNvPr>
          <p:cNvPicPr>
            <a:picLocks noChangeAspect="1"/>
          </p:cNvPicPr>
          <p:nvPr/>
        </p:nvPicPr>
        <p:blipFill>
          <a:blip r:embed="rId5"/>
          <a:stretch>
            <a:fillRect/>
          </a:stretch>
        </p:blipFill>
        <p:spPr>
          <a:xfrm>
            <a:off x="687505" y="384299"/>
            <a:ext cx="7736495" cy="835224"/>
          </a:xfrm>
          <a:prstGeom prst="rect">
            <a:avLst/>
          </a:prstGeom>
        </p:spPr>
      </p:pic>
    </p:spTree>
    <p:extLst>
      <p:ext uri="{BB962C8B-B14F-4D97-AF65-F5344CB8AC3E}">
        <p14:creationId xmlns:p14="http://schemas.microsoft.com/office/powerpoint/2010/main" val="1317120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Para que se utiliza la instrucción INNER JOIN.</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802886"/>
            <a:ext cx="7704000" cy="1650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MX" sz="1600" dirty="0">
                <a:solidFill>
                  <a:schemeClr val="tx2">
                    <a:lumMod val="75000"/>
                  </a:schemeClr>
                </a:solidFill>
              </a:rPr>
              <a:t>La instrucción INNER JOIN se utiliza en SQL para combinar filas de dos o más tablas basándose en una condición de igualdad entre las columnas de esas tablas. El resultado de esta combinación es una única tabla que contiene todas las filas de las tablas de origen que cumplen con la condición especificada en la cláusula INNER JOIN.</a:t>
            </a:r>
            <a:endParaRPr lang="es-MX" sz="1200" dirty="0">
              <a:solidFill>
                <a:schemeClr val="tx2">
                  <a:lumMod val="75000"/>
                </a:schemeClr>
              </a:solidFill>
            </a:endParaRPr>
          </a:p>
          <a:p>
            <a:endParaRPr lang="es-MX" sz="1600" dirty="0">
              <a:solidFill>
                <a:schemeClr val="accent1">
                  <a:lumMod val="60000"/>
                  <a:lumOff val="40000"/>
                </a:schemeClr>
              </a:solidFill>
            </a:endParaRPr>
          </a:p>
        </p:txBody>
      </p:sp>
      <p:pic>
        <p:nvPicPr>
          <p:cNvPr id="3" name="Imagen 2">
            <a:extLst>
              <a:ext uri="{FF2B5EF4-FFF2-40B4-BE49-F238E27FC236}">
                <a16:creationId xmlns:a16="http://schemas.microsoft.com/office/drawing/2014/main" id="{3B215A87-3DEF-4A78-9F6A-85ABCA067F60}"/>
              </a:ext>
            </a:extLst>
          </p:cNvPr>
          <p:cNvPicPr>
            <a:picLocks noChangeAspect="1"/>
          </p:cNvPicPr>
          <p:nvPr/>
        </p:nvPicPr>
        <p:blipFill rotWithShape="1">
          <a:blip r:embed="rId3"/>
          <a:srcRect l="17791" t="52301" r="41047" b="15593"/>
          <a:stretch/>
        </p:blipFill>
        <p:spPr>
          <a:xfrm>
            <a:off x="1998920" y="2571750"/>
            <a:ext cx="5146159" cy="2256720"/>
          </a:xfrm>
          <a:prstGeom prst="rect">
            <a:avLst/>
          </a:prstGeom>
        </p:spPr>
      </p:pic>
    </p:spTree>
    <p:extLst>
      <p:ext uri="{BB962C8B-B14F-4D97-AF65-F5344CB8AC3E}">
        <p14:creationId xmlns:p14="http://schemas.microsoft.com/office/powerpoint/2010/main" val="1564719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422543"/>
            <a:ext cx="7704000" cy="4999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Para que se utiliza la instrucción e LEFT JOIN</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810977"/>
            <a:ext cx="7704000" cy="2554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chemeClr val="tx2">
                    <a:lumMod val="75000"/>
                  </a:schemeClr>
                </a:solidFill>
              </a:rPr>
              <a:t>La instrucción LEFT JOIN se utiliza en SQL para combinar filas de dos o más tablas, mostrando todas las filas de la tabla de la izquierda (tabla principal) y las filas coincidentes de la tabla de la derecha. Si no hay correspondencia en la tabla de la derecha, se mostrarán valores nulos en las columnas de esa tabla.</a:t>
            </a:r>
          </a:p>
          <a:p>
            <a:endParaRPr lang="es-MX" sz="1600" dirty="0">
              <a:solidFill>
                <a:schemeClr val="tx2">
                  <a:lumMod val="75000"/>
                </a:schemeClr>
              </a:solidFill>
            </a:endParaRPr>
          </a:p>
          <a:p>
            <a:r>
              <a:rPr lang="es-MX" sz="1600" dirty="0">
                <a:solidFill>
                  <a:schemeClr val="tx2">
                    <a:lumMod val="75000"/>
                  </a:schemeClr>
                </a:solidFill>
              </a:rPr>
              <a:t>La principal diferencia entre INNER JOIN y LEFT JOIN es que INNER JOIN solo muestra las filas que tienen una correspondencia en ambas tablas, mientras que LEFT JOIN muestra todas las filas de la tabla izquierda y las filas coincidentes de la tabla derecha.</a:t>
            </a:r>
          </a:p>
        </p:txBody>
      </p:sp>
      <p:pic>
        <p:nvPicPr>
          <p:cNvPr id="4" name="Imagen 3">
            <a:extLst>
              <a:ext uri="{FF2B5EF4-FFF2-40B4-BE49-F238E27FC236}">
                <a16:creationId xmlns:a16="http://schemas.microsoft.com/office/drawing/2014/main" id="{9850B7C8-9D90-4B6C-9B7C-438E45583EF9}"/>
              </a:ext>
            </a:extLst>
          </p:cNvPr>
          <p:cNvPicPr>
            <a:picLocks noChangeAspect="1"/>
          </p:cNvPicPr>
          <p:nvPr/>
        </p:nvPicPr>
        <p:blipFill rotWithShape="1">
          <a:blip r:embed="rId3"/>
          <a:srcRect l="18721" t="53542" r="41860" b="15435"/>
          <a:stretch/>
        </p:blipFill>
        <p:spPr>
          <a:xfrm>
            <a:off x="2636875" y="3253794"/>
            <a:ext cx="3604437" cy="1594883"/>
          </a:xfrm>
          <a:prstGeom prst="rect">
            <a:avLst/>
          </a:prstGeom>
        </p:spPr>
      </p:pic>
    </p:spTree>
    <p:extLst>
      <p:ext uri="{BB962C8B-B14F-4D97-AF65-F5344CB8AC3E}">
        <p14:creationId xmlns:p14="http://schemas.microsoft.com/office/powerpoint/2010/main" val="204103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422543"/>
            <a:ext cx="7704000" cy="4999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Para que se utiliza la instrucción e LEFT JOIN</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810977"/>
            <a:ext cx="7704000" cy="1760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chemeClr val="tx2">
                    <a:lumMod val="75000"/>
                  </a:schemeClr>
                </a:solidFill>
              </a:rPr>
              <a:t>En esta consulta, se utiliza un LEFT JOIN entre la tabla "equipo" (e) y la tabla "jugador" (j) en función de la igualdad entre </a:t>
            </a:r>
            <a:r>
              <a:rPr lang="es-MX" sz="1600" dirty="0" err="1">
                <a:solidFill>
                  <a:schemeClr val="tx2">
                    <a:lumMod val="75000"/>
                  </a:schemeClr>
                </a:solidFill>
              </a:rPr>
              <a:t>e.id_equipo</a:t>
            </a:r>
            <a:r>
              <a:rPr lang="es-MX" sz="1600" dirty="0">
                <a:solidFill>
                  <a:schemeClr val="tx2">
                    <a:lumMod val="75000"/>
                  </a:schemeClr>
                </a:solidFill>
              </a:rPr>
              <a:t> y </a:t>
            </a:r>
            <a:r>
              <a:rPr lang="es-MX" sz="1600" dirty="0" err="1">
                <a:solidFill>
                  <a:schemeClr val="tx2">
                    <a:lumMod val="75000"/>
                  </a:schemeClr>
                </a:solidFill>
              </a:rPr>
              <a:t>j.id_equipo</a:t>
            </a:r>
            <a:r>
              <a:rPr lang="es-MX" sz="1600" dirty="0">
                <a:solidFill>
                  <a:schemeClr val="tx2">
                    <a:lumMod val="75000"/>
                  </a:schemeClr>
                </a:solidFill>
              </a:rPr>
              <a:t>. El resultado mostrará una lista de equipos, y si hay jugadores asociados a un equipo, también se mostrarán los nombres y apellidos de esos jugadores. Si un equipo no tiene jugadores, las columnas de jugadores mostrarán valores nulos.</a:t>
            </a:r>
          </a:p>
        </p:txBody>
      </p:sp>
      <p:pic>
        <p:nvPicPr>
          <p:cNvPr id="4" name="Imagen 3">
            <a:extLst>
              <a:ext uri="{FF2B5EF4-FFF2-40B4-BE49-F238E27FC236}">
                <a16:creationId xmlns:a16="http://schemas.microsoft.com/office/drawing/2014/main" id="{9850B7C8-9D90-4B6C-9B7C-438E45583EF9}"/>
              </a:ext>
            </a:extLst>
          </p:cNvPr>
          <p:cNvPicPr>
            <a:picLocks noChangeAspect="1"/>
          </p:cNvPicPr>
          <p:nvPr/>
        </p:nvPicPr>
        <p:blipFill rotWithShape="1">
          <a:blip r:embed="rId3"/>
          <a:srcRect l="18721" t="53542" r="41860" b="15435"/>
          <a:stretch/>
        </p:blipFill>
        <p:spPr>
          <a:xfrm>
            <a:off x="2108706" y="2541052"/>
            <a:ext cx="4926587" cy="2179905"/>
          </a:xfrm>
          <a:prstGeom prst="rect">
            <a:avLst/>
          </a:prstGeom>
        </p:spPr>
      </p:pic>
    </p:spTree>
    <p:extLst>
      <p:ext uri="{BB962C8B-B14F-4D97-AF65-F5344CB8AC3E}">
        <p14:creationId xmlns:p14="http://schemas.microsoft.com/office/powerpoint/2010/main" val="4045960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Para que se utiliza la instrucción e RIGHT JOIN</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039462"/>
            <a:ext cx="7704000" cy="2596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chemeClr val="tx1"/>
                </a:solidFill>
              </a:rPr>
              <a:t>La instrucción RIGHT JOIN se utiliza en SQL para combinar filas de dos o más tablas, mostrando todas las filas de la tabla de la derecha (tabla principal) y las filas coincidentes de la tabla de la izquierda. Si no hay correspondencia en la tabla de la izquierda, se mostrarán valores nulos en las columnas de esa tabla.</a:t>
            </a:r>
          </a:p>
          <a:p>
            <a:endParaRPr lang="es-MX" sz="1600" dirty="0">
              <a:solidFill>
                <a:schemeClr val="tx1"/>
              </a:solidFill>
            </a:endParaRPr>
          </a:p>
          <a:p>
            <a:r>
              <a:rPr lang="es-MX" sz="1600" dirty="0">
                <a:solidFill>
                  <a:schemeClr val="tx1"/>
                </a:solidFill>
              </a:rPr>
              <a:t>La principal diferencia entre INNER JOIN y RIGHT JOIN es que INNER JOIN solo muestra las filas que tienen una correspondencia en ambas tablas, mientras que RIGHT JOIN muestra todas las filas de la tabla de la derecha y las filas coincidentes de la tabla izquierda.</a:t>
            </a:r>
            <a:endParaRPr lang="es-MX" sz="1200" dirty="0">
              <a:solidFill>
                <a:schemeClr val="tx1"/>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3091272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Para que se utiliza la instrucción e RIGHT JOIN</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039462"/>
            <a:ext cx="7704000" cy="1682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chemeClr val="tx2">
                    <a:lumMod val="75000"/>
                  </a:schemeClr>
                </a:solidFill>
              </a:rPr>
              <a:t>En esta consulta, se utiliza un RIGHT JOIN entre la tabla "jugador" (j) y la tabla "equipo" (e) en función de la igualdad entre </a:t>
            </a:r>
            <a:r>
              <a:rPr lang="es-MX" sz="1600" dirty="0" err="1">
                <a:solidFill>
                  <a:schemeClr val="tx2">
                    <a:lumMod val="75000"/>
                  </a:schemeClr>
                </a:solidFill>
              </a:rPr>
              <a:t>j.id_equipo</a:t>
            </a:r>
            <a:r>
              <a:rPr lang="es-MX" sz="1600" dirty="0">
                <a:solidFill>
                  <a:schemeClr val="tx2">
                    <a:lumMod val="75000"/>
                  </a:schemeClr>
                </a:solidFill>
              </a:rPr>
              <a:t> y </a:t>
            </a:r>
            <a:r>
              <a:rPr lang="es-MX" sz="1600" dirty="0" err="1">
                <a:solidFill>
                  <a:schemeClr val="tx2">
                    <a:lumMod val="75000"/>
                  </a:schemeClr>
                </a:solidFill>
              </a:rPr>
              <a:t>e.id_equipo</a:t>
            </a:r>
            <a:r>
              <a:rPr lang="es-MX" sz="1600" dirty="0">
                <a:solidFill>
                  <a:schemeClr val="tx2">
                    <a:lumMod val="75000"/>
                  </a:schemeClr>
                </a:solidFill>
              </a:rPr>
              <a:t>. El resultado mostrará una lista de jugadores, y si están asociados a un equipo, también se mostrará el nombre del equipo correspondiente. Si un jugador no está asociado a ningún equipo, las columnas de equipo mostrarán valores nulos.</a:t>
            </a:r>
            <a:endParaRPr lang="es-MX" sz="1200" dirty="0">
              <a:solidFill>
                <a:schemeClr val="tx2">
                  <a:lumMod val="75000"/>
                </a:schemeClr>
              </a:solidFill>
            </a:endParaRPr>
          </a:p>
          <a:p>
            <a:endParaRPr lang="es-MX" sz="1600" dirty="0">
              <a:solidFill>
                <a:schemeClr val="accent1">
                  <a:lumMod val="60000"/>
                  <a:lumOff val="40000"/>
                </a:schemeClr>
              </a:solidFill>
            </a:endParaRPr>
          </a:p>
        </p:txBody>
      </p:sp>
      <p:pic>
        <p:nvPicPr>
          <p:cNvPr id="3" name="Imagen 2">
            <a:extLst>
              <a:ext uri="{FF2B5EF4-FFF2-40B4-BE49-F238E27FC236}">
                <a16:creationId xmlns:a16="http://schemas.microsoft.com/office/drawing/2014/main" id="{9E582BD3-0023-4BF2-A585-1DB8253F6933}"/>
              </a:ext>
            </a:extLst>
          </p:cNvPr>
          <p:cNvPicPr>
            <a:picLocks noChangeAspect="1"/>
          </p:cNvPicPr>
          <p:nvPr/>
        </p:nvPicPr>
        <p:blipFill rotWithShape="1">
          <a:blip r:embed="rId3"/>
          <a:srcRect l="18139" t="52921" r="40698" b="12747"/>
          <a:stretch/>
        </p:blipFill>
        <p:spPr>
          <a:xfrm>
            <a:off x="2583712" y="2721935"/>
            <a:ext cx="4157330" cy="1949483"/>
          </a:xfrm>
          <a:prstGeom prst="rect">
            <a:avLst/>
          </a:prstGeom>
        </p:spPr>
      </p:pic>
    </p:spTree>
    <p:extLst>
      <p:ext uri="{BB962C8B-B14F-4D97-AF65-F5344CB8AC3E}">
        <p14:creationId xmlns:p14="http://schemas.microsoft.com/office/powerpoint/2010/main" val="2749994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6" name="Imagen 5">
            <a:extLst>
              <a:ext uri="{FF2B5EF4-FFF2-40B4-BE49-F238E27FC236}">
                <a16:creationId xmlns:a16="http://schemas.microsoft.com/office/drawing/2014/main" id="{D6E6B8F5-2CFA-41D8-B570-9AC190E5307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r="8494"/>
          <a:stretch/>
        </p:blipFill>
        <p:spPr>
          <a:xfrm>
            <a:off x="-1" y="20350"/>
            <a:ext cx="9058941" cy="5123149"/>
          </a:xfrm>
          <a:prstGeom prst="rect">
            <a:avLst/>
          </a:prstGeom>
        </p:spPr>
      </p:pic>
      <p:sp>
        <p:nvSpPr>
          <p:cNvPr id="108" name="Google Shape;108;p17"/>
          <p:cNvSpPr txBox="1">
            <a:spLocks noGrp="1"/>
          </p:cNvSpPr>
          <p:nvPr>
            <p:ph type="title"/>
          </p:nvPr>
        </p:nvSpPr>
        <p:spPr>
          <a:xfrm>
            <a:off x="720000" y="539500"/>
            <a:ext cx="7704000" cy="1016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spc="300" dirty="0">
                <a:solidFill>
                  <a:schemeClr val="tx1"/>
                </a:solidFill>
              </a:rPr>
              <a:t>&lt;/ III.- </a:t>
            </a:r>
            <a:r>
              <a:rPr lang="es-BO" sz="1800" b="1" spc="300" dirty="0">
                <a:solidFill>
                  <a:schemeClr val="tx1"/>
                </a:solidFill>
              </a:rPr>
              <a:t>Manejo de consultas</a:t>
            </a:r>
            <a:endParaRPr sz="1800" b="1" spc="300" dirty="0">
              <a:solidFill>
                <a:schemeClr val="tx1"/>
              </a:solidFill>
            </a:endParaRPr>
          </a:p>
        </p:txBody>
      </p:sp>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7960150" y="3070053"/>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7918475" y="2298096"/>
            <a:ext cx="347435" cy="345534"/>
            <a:chOff x="3527780" y="2885263"/>
            <a:chExt cx="347435" cy="345534"/>
          </a:xfrm>
        </p:grpSpPr>
        <p:sp>
          <p:nvSpPr>
            <p:cNvPr id="141" name="Google Shape;141;p17"/>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7"/>
          <p:cNvGrpSpPr/>
          <p:nvPr/>
        </p:nvGrpSpPr>
        <p:grpSpPr>
          <a:xfrm>
            <a:off x="7984671" y="3842588"/>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n 4">
            <a:extLst>
              <a:ext uri="{FF2B5EF4-FFF2-40B4-BE49-F238E27FC236}">
                <a16:creationId xmlns:a16="http://schemas.microsoft.com/office/drawing/2014/main" id="{2D34543F-CF41-45C8-A3B6-F676BB4CE85E}"/>
              </a:ext>
            </a:extLst>
          </p:cNvPr>
          <p:cNvPicPr>
            <a:picLocks noChangeAspect="1"/>
          </p:cNvPicPr>
          <p:nvPr/>
        </p:nvPicPr>
        <p:blipFill rotWithShape="1">
          <a:blip r:embed="rId5"/>
          <a:srcRect t="8662" r="43256" b="18493"/>
          <a:stretch/>
        </p:blipFill>
        <p:spPr>
          <a:xfrm>
            <a:off x="2334121" y="1337016"/>
            <a:ext cx="4710223" cy="33996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828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que jugadores que son del equipo equ-222</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946298"/>
            <a:ext cx="7704000" cy="1380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tx2">
                    <a:lumMod val="75000"/>
                  </a:schemeClr>
                </a:solidFill>
              </a:rPr>
              <a:t>Para mostrar los jugadores que son del equipo con el identificador "equ-222" en la base de datos "UNIFRANZITOS", puedes utilizar la cláusula INNER JOIN para combinar las tablas "jugador" y "equipo" y aplicar una condición que filtre los jugadores del equipo específico:</a:t>
            </a:r>
          </a:p>
          <a:p>
            <a:endParaRPr lang="es-MX" sz="1600" dirty="0">
              <a:solidFill>
                <a:schemeClr val="accent1">
                  <a:lumMod val="60000"/>
                  <a:lumOff val="40000"/>
                </a:schemeClr>
              </a:solidFill>
            </a:endParaRPr>
          </a:p>
        </p:txBody>
      </p:sp>
      <p:pic>
        <p:nvPicPr>
          <p:cNvPr id="3" name="Imagen 2">
            <a:extLst>
              <a:ext uri="{FF2B5EF4-FFF2-40B4-BE49-F238E27FC236}">
                <a16:creationId xmlns:a16="http://schemas.microsoft.com/office/drawing/2014/main" id="{D53DD0F6-1E34-498D-BA75-67C6FDACF674}"/>
              </a:ext>
            </a:extLst>
          </p:cNvPr>
          <p:cNvPicPr>
            <a:picLocks noChangeAspect="1"/>
          </p:cNvPicPr>
          <p:nvPr/>
        </p:nvPicPr>
        <p:blipFill rotWithShape="1">
          <a:blip r:embed="rId3"/>
          <a:srcRect l="17906" t="45243" r="43024" b="21226"/>
          <a:stretch/>
        </p:blipFill>
        <p:spPr>
          <a:xfrm>
            <a:off x="1722475" y="2200672"/>
            <a:ext cx="5199321" cy="2508751"/>
          </a:xfrm>
          <a:prstGeom prst="rect">
            <a:avLst/>
          </a:prstGeom>
        </p:spPr>
      </p:pic>
    </p:spTree>
    <p:extLst>
      <p:ext uri="{BB962C8B-B14F-4D97-AF65-F5344CB8AC3E}">
        <p14:creationId xmlns:p14="http://schemas.microsoft.com/office/powerpoint/2010/main" val="855962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720000" y="539500"/>
            <a:ext cx="7704000" cy="1016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spc="300" dirty="0">
                <a:solidFill>
                  <a:schemeClr val="tx1"/>
                </a:solidFill>
              </a:rPr>
              <a:t>&lt;/</a:t>
            </a:r>
            <a:r>
              <a:rPr lang="en" b="1" spc="300" dirty="0">
                <a:solidFill>
                  <a:srgbClr val="00B0F0"/>
                </a:solidFill>
              </a:rPr>
              <a:t> I.- </a:t>
            </a:r>
            <a:r>
              <a:rPr lang="en" sz="1800" b="1" spc="300" dirty="0">
                <a:solidFill>
                  <a:srgbClr val="00B0F0"/>
                </a:solidFill>
              </a:rPr>
              <a:t>Diseñamos nuestra propia base de datos con los Detalles y consignas asignadas:</a:t>
            </a:r>
            <a:endParaRPr sz="1800" b="1" spc="300" dirty="0">
              <a:solidFill>
                <a:srgbClr val="00B0F0"/>
              </a:solidFill>
            </a:endParaRPr>
          </a:p>
        </p:txBody>
      </p:sp>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7960150" y="3070053"/>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7918475" y="2298096"/>
            <a:ext cx="347435" cy="345534"/>
            <a:chOff x="3527780" y="2885263"/>
            <a:chExt cx="347435" cy="345534"/>
          </a:xfrm>
        </p:grpSpPr>
        <p:sp>
          <p:nvSpPr>
            <p:cNvPr id="141" name="Google Shape;141;p17"/>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7"/>
          <p:cNvGrpSpPr/>
          <p:nvPr/>
        </p:nvGrpSpPr>
        <p:grpSpPr>
          <a:xfrm>
            <a:off x="7984671" y="3842588"/>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 name="Imagen 72">
            <a:extLst>
              <a:ext uri="{FF2B5EF4-FFF2-40B4-BE49-F238E27FC236}">
                <a16:creationId xmlns:a16="http://schemas.microsoft.com/office/drawing/2014/main" id="{8DA43794-65D3-44CC-8FE4-F36B0A49ADED}"/>
              </a:ext>
            </a:extLst>
          </p:cNvPr>
          <p:cNvPicPr>
            <a:picLocks noChangeAspect="1"/>
          </p:cNvPicPr>
          <p:nvPr/>
        </p:nvPicPr>
        <p:blipFill rotWithShape="1">
          <a:blip r:embed="rId3"/>
          <a:srcRect l="15000" t="2458" r="40930" b="68116"/>
          <a:stretch/>
        </p:blipFill>
        <p:spPr>
          <a:xfrm>
            <a:off x="2074174" y="2254306"/>
            <a:ext cx="4673585" cy="1754475"/>
          </a:xfrm>
          <a:prstGeom prst="rect">
            <a:avLst/>
          </a:prstGeom>
          <a:ln>
            <a:noFill/>
          </a:ln>
          <a:effectLst>
            <a:outerShdw blurRad="292100" dist="139700" dir="2700000" algn="tl" rotWithShape="0">
              <a:srgbClr val="333333">
                <a:alpha val="65000"/>
              </a:srgbClr>
            </a:outerShdw>
          </a:effectLst>
        </p:spPr>
      </p:pic>
      <p:sp>
        <p:nvSpPr>
          <p:cNvPr id="74" name="Google Shape;108;p17">
            <a:extLst>
              <a:ext uri="{FF2B5EF4-FFF2-40B4-BE49-F238E27FC236}">
                <a16:creationId xmlns:a16="http://schemas.microsoft.com/office/drawing/2014/main" id="{357ACD76-E7DE-4FDF-B5C1-E476D55DDD47}"/>
              </a:ext>
            </a:extLst>
          </p:cNvPr>
          <p:cNvSpPr txBox="1">
            <a:spLocks/>
          </p:cNvSpPr>
          <p:nvPr/>
        </p:nvSpPr>
        <p:spPr>
          <a:xfrm>
            <a:off x="1187413" y="1637654"/>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Creamos una base de datos con el nombre “UNIFRANZITOS”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que jugadores que son del equipo equ-222</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946298"/>
            <a:ext cx="7704000" cy="1380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2">
                    <a:lumMod val="75000"/>
                  </a:schemeClr>
                </a:solidFill>
              </a:rPr>
              <a:t>En esta consulta:</a:t>
            </a:r>
          </a:p>
          <a:p>
            <a:endParaRPr lang="es-MX" sz="1200" dirty="0">
              <a:solidFill>
                <a:schemeClr val="tx2">
                  <a:lumMod val="75000"/>
                </a:schemeClr>
              </a:solidFill>
            </a:endParaRPr>
          </a:p>
          <a:p>
            <a:r>
              <a:rPr lang="es-MX" sz="1200" dirty="0">
                <a:solidFill>
                  <a:schemeClr val="tx2">
                    <a:lumMod val="75000"/>
                  </a:schemeClr>
                </a:solidFill>
              </a:rPr>
              <a:t>Utilizamos un INNER JOIN para combinar las tablas "jugador" (j) y "equipo" (e) basándonos en la igualdad entre </a:t>
            </a:r>
            <a:r>
              <a:rPr lang="es-MX" sz="1200" dirty="0" err="1">
                <a:solidFill>
                  <a:schemeClr val="tx2">
                    <a:lumMod val="75000"/>
                  </a:schemeClr>
                </a:solidFill>
              </a:rPr>
              <a:t>j.id_equipo</a:t>
            </a:r>
            <a:r>
              <a:rPr lang="es-MX" sz="1200" dirty="0">
                <a:solidFill>
                  <a:schemeClr val="tx2">
                    <a:lumMod val="75000"/>
                  </a:schemeClr>
                </a:solidFill>
              </a:rPr>
              <a:t> y </a:t>
            </a:r>
            <a:r>
              <a:rPr lang="es-MX" sz="1200" dirty="0" err="1">
                <a:solidFill>
                  <a:schemeClr val="tx2">
                    <a:lumMod val="75000"/>
                  </a:schemeClr>
                </a:solidFill>
              </a:rPr>
              <a:t>e.id_equipo</a:t>
            </a:r>
            <a:r>
              <a:rPr lang="es-MX" sz="1200" dirty="0">
                <a:solidFill>
                  <a:schemeClr val="tx2">
                    <a:lumMod val="75000"/>
                  </a:schemeClr>
                </a:solidFill>
              </a:rPr>
              <a:t>.</a:t>
            </a:r>
          </a:p>
          <a:p>
            <a:endParaRPr lang="es-MX" sz="1200" dirty="0">
              <a:solidFill>
                <a:schemeClr val="tx2">
                  <a:lumMod val="75000"/>
                </a:schemeClr>
              </a:solidFill>
            </a:endParaRPr>
          </a:p>
          <a:p>
            <a:r>
              <a:rPr lang="es-MX" sz="1200" dirty="0">
                <a:solidFill>
                  <a:schemeClr val="tx2">
                    <a:lumMod val="75000"/>
                  </a:schemeClr>
                </a:solidFill>
              </a:rPr>
              <a:t>La cláusula WHERE se utiliza para aplicar una condición que filtra los resultados. En este caso, estamos seleccionando solamente las filas donde el identificador del equipo en la tabla "equipo" sea igual a 'equ-222'.</a:t>
            </a:r>
          </a:p>
          <a:p>
            <a:endParaRPr lang="es-MX" sz="1200" dirty="0">
              <a:solidFill>
                <a:schemeClr val="tx2">
                  <a:lumMod val="75000"/>
                </a:schemeClr>
              </a:solidFill>
            </a:endParaRPr>
          </a:p>
          <a:p>
            <a:r>
              <a:rPr lang="es-MX" sz="1200" dirty="0">
                <a:solidFill>
                  <a:schemeClr val="tx2">
                    <a:lumMod val="75000"/>
                  </a:schemeClr>
                </a:solidFill>
              </a:rPr>
              <a:t>Como resultado, obtendrás una lista de los nombres y apellidos de los jugadores que son miembros del equipo 'equ-222' en la base de datos </a:t>
            </a:r>
            <a:r>
              <a:rPr lang="es-MX" sz="1600" dirty="0">
                <a:solidFill>
                  <a:schemeClr val="tx2">
                    <a:lumMod val="75000"/>
                  </a:schemeClr>
                </a:solidFill>
              </a:rPr>
              <a:t>"UNIFRANZITOS".:</a:t>
            </a:r>
            <a:endParaRPr lang="es-MX" sz="1200" dirty="0">
              <a:solidFill>
                <a:schemeClr val="tx2">
                  <a:lumMod val="75000"/>
                </a:schemeClr>
              </a:solidFill>
            </a:endParaRPr>
          </a:p>
          <a:p>
            <a:endParaRPr lang="es-MX" sz="1600" dirty="0">
              <a:solidFill>
                <a:schemeClr val="accent1">
                  <a:lumMod val="60000"/>
                  <a:lumOff val="40000"/>
                </a:schemeClr>
              </a:solidFill>
            </a:endParaRPr>
          </a:p>
        </p:txBody>
      </p:sp>
      <p:pic>
        <p:nvPicPr>
          <p:cNvPr id="3" name="Imagen 2">
            <a:extLst>
              <a:ext uri="{FF2B5EF4-FFF2-40B4-BE49-F238E27FC236}">
                <a16:creationId xmlns:a16="http://schemas.microsoft.com/office/drawing/2014/main" id="{D53DD0F6-1E34-498D-BA75-67C6FDACF674}"/>
              </a:ext>
            </a:extLst>
          </p:cNvPr>
          <p:cNvPicPr>
            <a:picLocks noChangeAspect="1"/>
          </p:cNvPicPr>
          <p:nvPr/>
        </p:nvPicPr>
        <p:blipFill rotWithShape="1">
          <a:blip r:embed="rId3"/>
          <a:srcRect l="17906" t="45243" r="43024" b="21226"/>
          <a:stretch/>
        </p:blipFill>
        <p:spPr>
          <a:xfrm>
            <a:off x="2424225" y="3223283"/>
            <a:ext cx="3381152" cy="1631457"/>
          </a:xfrm>
          <a:prstGeom prst="rect">
            <a:avLst/>
          </a:prstGeom>
        </p:spPr>
      </p:pic>
    </p:spTree>
    <p:extLst>
      <p:ext uri="{BB962C8B-B14F-4D97-AF65-F5344CB8AC3E}">
        <p14:creationId xmlns:p14="http://schemas.microsoft.com/office/powerpoint/2010/main" val="3257109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que jugadores(nombres, apellidos) que juegan en la sede de El Alto</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946298"/>
            <a:ext cx="7704000" cy="1380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2">
                    <a:lumMod val="75000"/>
                  </a:schemeClr>
                </a:solidFill>
              </a:rPr>
              <a:t>Para mostrar los jugadores (nombres y apellidos) que juegan en la sede de "El Alto" en la base de datos "UNIFRANZITOS", puedes utilizar una consulta que incluya una combinación de las tablas "jugador", "equipo" y "campeonato", y aplicar una condición para filtrar los jugadores en función de la sede del campeonato. Aquí está la consulta:</a:t>
            </a:r>
            <a:endParaRPr lang="es-MX" sz="1600" dirty="0">
              <a:solidFill>
                <a:schemeClr val="tx2">
                  <a:lumMod val="75000"/>
                </a:schemeClr>
              </a:solidFill>
            </a:endParaRPr>
          </a:p>
        </p:txBody>
      </p:sp>
      <p:pic>
        <p:nvPicPr>
          <p:cNvPr id="4" name="Imagen 3">
            <a:extLst>
              <a:ext uri="{FF2B5EF4-FFF2-40B4-BE49-F238E27FC236}">
                <a16:creationId xmlns:a16="http://schemas.microsoft.com/office/drawing/2014/main" id="{BB7DF44C-D617-4287-957E-0504FBF1D26B}"/>
              </a:ext>
            </a:extLst>
          </p:cNvPr>
          <p:cNvPicPr>
            <a:picLocks noChangeAspect="1"/>
          </p:cNvPicPr>
          <p:nvPr/>
        </p:nvPicPr>
        <p:blipFill rotWithShape="1">
          <a:blip r:embed="rId3"/>
          <a:srcRect l="17907" t="34711" r="33604" b="26797"/>
          <a:stretch/>
        </p:blipFill>
        <p:spPr>
          <a:xfrm>
            <a:off x="1658679" y="1960893"/>
            <a:ext cx="5540715" cy="2472883"/>
          </a:xfrm>
          <a:prstGeom prst="rect">
            <a:avLst/>
          </a:prstGeom>
        </p:spPr>
      </p:pic>
    </p:spTree>
    <p:extLst>
      <p:ext uri="{BB962C8B-B14F-4D97-AF65-F5344CB8AC3E}">
        <p14:creationId xmlns:p14="http://schemas.microsoft.com/office/powerpoint/2010/main" val="3593621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que jugadores(nombres, apellidos) que juegan en la sede de El Alto</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946298"/>
            <a:ext cx="7704000" cy="2243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2">
                    <a:lumMod val="75000"/>
                  </a:schemeClr>
                </a:solidFill>
              </a:rPr>
              <a:t>En esta consulta:</a:t>
            </a:r>
          </a:p>
          <a:p>
            <a:endParaRPr lang="es-MX" sz="1200" dirty="0">
              <a:solidFill>
                <a:schemeClr val="tx2">
                  <a:lumMod val="75000"/>
                </a:schemeClr>
              </a:solidFill>
            </a:endParaRPr>
          </a:p>
          <a:p>
            <a:endParaRPr lang="es-MX" sz="1200" dirty="0">
              <a:solidFill>
                <a:schemeClr val="tx2">
                  <a:lumMod val="75000"/>
                </a:schemeClr>
              </a:solidFill>
            </a:endParaRPr>
          </a:p>
          <a:p>
            <a:r>
              <a:rPr lang="es-MX" sz="1200" dirty="0">
                <a:solidFill>
                  <a:schemeClr val="tx2">
                    <a:lumMod val="75000"/>
                  </a:schemeClr>
                </a:solidFill>
              </a:rPr>
              <a:t>Utilizamos un INNER JOIN para combinar las tablas "jugador" (j) y "equipo" (e) basándonos en la igualdad </a:t>
            </a:r>
          </a:p>
          <a:p>
            <a:r>
              <a:rPr lang="es-MX" sz="1200" dirty="0">
                <a:solidFill>
                  <a:schemeClr val="tx2">
                    <a:lumMod val="75000"/>
                  </a:schemeClr>
                </a:solidFill>
              </a:rPr>
              <a:t>entre </a:t>
            </a:r>
            <a:r>
              <a:rPr lang="es-MX" sz="1200" dirty="0" err="1">
                <a:solidFill>
                  <a:schemeClr val="tx2">
                    <a:lumMod val="75000"/>
                  </a:schemeClr>
                </a:solidFill>
              </a:rPr>
              <a:t>j.id_equipo</a:t>
            </a:r>
            <a:r>
              <a:rPr lang="es-MX" sz="1200" dirty="0">
                <a:solidFill>
                  <a:schemeClr val="tx2">
                    <a:lumMod val="75000"/>
                  </a:schemeClr>
                </a:solidFill>
              </a:rPr>
              <a:t> y </a:t>
            </a:r>
            <a:r>
              <a:rPr lang="es-MX" sz="1200" dirty="0" err="1">
                <a:solidFill>
                  <a:schemeClr val="tx2">
                    <a:lumMod val="75000"/>
                  </a:schemeClr>
                </a:solidFill>
              </a:rPr>
              <a:t>e.id_equipo</a:t>
            </a:r>
            <a:r>
              <a:rPr lang="es-MX" sz="1200" dirty="0">
                <a:solidFill>
                  <a:schemeClr val="tx2">
                    <a:lumMod val="75000"/>
                  </a:schemeClr>
                </a:solidFill>
              </a:rPr>
              <a:t>.</a:t>
            </a:r>
          </a:p>
          <a:p>
            <a:endParaRPr lang="es-MX" sz="1200" dirty="0">
              <a:solidFill>
                <a:schemeClr val="tx2">
                  <a:lumMod val="75000"/>
                </a:schemeClr>
              </a:solidFill>
            </a:endParaRPr>
          </a:p>
          <a:p>
            <a:r>
              <a:rPr lang="es-MX" sz="1200" dirty="0">
                <a:solidFill>
                  <a:schemeClr val="tx2">
                    <a:lumMod val="75000"/>
                  </a:schemeClr>
                </a:solidFill>
              </a:rPr>
              <a:t>Luego, utilizamos otro INNER JOIN para combinar la tabla "equipo" con la tabla "campeonato" (c) en función de la igualdad entre </a:t>
            </a:r>
            <a:r>
              <a:rPr lang="es-MX" sz="1200" dirty="0" err="1">
                <a:solidFill>
                  <a:schemeClr val="tx2">
                    <a:lumMod val="75000"/>
                  </a:schemeClr>
                </a:solidFill>
              </a:rPr>
              <a:t>e.id_campeonato</a:t>
            </a:r>
            <a:r>
              <a:rPr lang="es-MX" sz="1200" dirty="0">
                <a:solidFill>
                  <a:schemeClr val="tx2">
                    <a:lumMod val="75000"/>
                  </a:schemeClr>
                </a:solidFill>
              </a:rPr>
              <a:t> y </a:t>
            </a:r>
            <a:r>
              <a:rPr lang="es-MX" sz="1200" dirty="0" err="1">
                <a:solidFill>
                  <a:schemeClr val="tx2">
                    <a:lumMod val="75000"/>
                  </a:schemeClr>
                </a:solidFill>
              </a:rPr>
              <a:t>c.id_campeonato</a:t>
            </a:r>
            <a:r>
              <a:rPr lang="es-MX" sz="1200" dirty="0">
                <a:solidFill>
                  <a:schemeClr val="tx2">
                    <a:lumMod val="75000"/>
                  </a:schemeClr>
                </a:solidFill>
              </a:rPr>
              <a:t>.</a:t>
            </a:r>
          </a:p>
          <a:p>
            <a:endParaRPr lang="es-MX" sz="1200" dirty="0">
              <a:solidFill>
                <a:schemeClr val="tx2">
                  <a:lumMod val="75000"/>
                </a:schemeClr>
              </a:solidFill>
            </a:endParaRPr>
          </a:p>
          <a:p>
            <a:r>
              <a:rPr lang="es-MX" sz="1200" dirty="0">
                <a:solidFill>
                  <a:schemeClr val="tx2">
                    <a:lumMod val="75000"/>
                  </a:schemeClr>
                </a:solidFill>
              </a:rPr>
              <a:t>La cláusula WHERE se utiliza para aplicar una condición que filtra los resultados. En este caso, estamos seleccionando solamente las filas donde la sede del campeonato en la tabla "campeonato" sea igual a 'El Alto'.</a:t>
            </a:r>
          </a:p>
          <a:p>
            <a:endParaRPr lang="es-MX" sz="1200" dirty="0">
              <a:solidFill>
                <a:schemeClr val="tx1"/>
              </a:solidFill>
            </a:endParaRPr>
          </a:p>
        </p:txBody>
      </p:sp>
      <p:pic>
        <p:nvPicPr>
          <p:cNvPr id="4" name="Imagen 3">
            <a:extLst>
              <a:ext uri="{FF2B5EF4-FFF2-40B4-BE49-F238E27FC236}">
                <a16:creationId xmlns:a16="http://schemas.microsoft.com/office/drawing/2014/main" id="{BB7DF44C-D617-4287-957E-0504FBF1D26B}"/>
              </a:ext>
            </a:extLst>
          </p:cNvPr>
          <p:cNvPicPr>
            <a:picLocks noChangeAspect="1"/>
          </p:cNvPicPr>
          <p:nvPr/>
        </p:nvPicPr>
        <p:blipFill rotWithShape="1">
          <a:blip r:embed="rId3"/>
          <a:srcRect l="17907" t="34711" r="33604" b="26797"/>
          <a:stretch/>
        </p:blipFill>
        <p:spPr>
          <a:xfrm>
            <a:off x="1562988" y="3189828"/>
            <a:ext cx="3763926" cy="1679882"/>
          </a:xfrm>
          <a:prstGeom prst="rect">
            <a:avLst/>
          </a:prstGeom>
        </p:spPr>
      </p:pic>
      <p:sp>
        <p:nvSpPr>
          <p:cNvPr id="5" name="Google Shape;204;p19">
            <a:extLst>
              <a:ext uri="{FF2B5EF4-FFF2-40B4-BE49-F238E27FC236}">
                <a16:creationId xmlns:a16="http://schemas.microsoft.com/office/drawing/2014/main" id="{2D2C2DC1-EB05-4F7B-B417-1B75138497DA}"/>
              </a:ext>
            </a:extLst>
          </p:cNvPr>
          <p:cNvSpPr txBox="1">
            <a:spLocks/>
          </p:cNvSpPr>
          <p:nvPr/>
        </p:nvSpPr>
        <p:spPr>
          <a:xfrm>
            <a:off x="6058521" y="3189828"/>
            <a:ext cx="2527005" cy="1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200" dirty="0">
              <a:solidFill>
                <a:schemeClr val="tx1"/>
              </a:solidFill>
            </a:endParaRPr>
          </a:p>
          <a:p>
            <a:r>
              <a:rPr lang="es-MX" sz="1200" dirty="0">
                <a:solidFill>
                  <a:srgbClr val="00B050"/>
                </a:solidFill>
              </a:rPr>
              <a:t>RECORDEMOS QUE NOS FALTA UN JUGADOR QUE LO ELIMINAMOS ANTERIORMENTE.</a:t>
            </a:r>
          </a:p>
        </p:txBody>
      </p:sp>
    </p:spTree>
    <p:extLst>
      <p:ext uri="{BB962C8B-B14F-4D97-AF65-F5344CB8AC3E}">
        <p14:creationId xmlns:p14="http://schemas.microsoft.com/office/powerpoint/2010/main" val="1884707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aquellos jugadores mayores o igual a 21 años que sean de la categoría VARONES</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162614"/>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Para mostrar los jugadores que tienen 21 años o más y pertenecen a la categoría VARONES en la base de datos "UNIFRANZITOS", puedes utilizar la siguiente consulta SQL: </a:t>
            </a:r>
          </a:p>
        </p:txBody>
      </p:sp>
      <p:sp>
        <p:nvSpPr>
          <p:cNvPr id="5" name="Google Shape;204;p19">
            <a:extLst>
              <a:ext uri="{FF2B5EF4-FFF2-40B4-BE49-F238E27FC236}">
                <a16:creationId xmlns:a16="http://schemas.microsoft.com/office/drawing/2014/main" id="{2D2C2DC1-EB05-4F7B-B417-1B75138497DA}"/>
              </a:ext>
            </a:extLst>
          </p:cNvPr>
          <p:cNvSpPr txBox="1">
            <a:spLocks/>
          </p:cNvSpPr>
          <p:nvPr/>
        </p:nvSpPr>
        <p:spPr>
          <a:xfrm>
            <a:off x="6281805" y="2424386"/>
            <a:ext cx="2527005" cy="1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200" dirty="0">
              <a:solidFill>
                <a:schemeClr val="tx1"/>
              </a:solidFill>
            </a:endParaRPr>
          </a:p>
          <a:p>
            <a:r>
              <a:rPr lang="es-MX" sz="1200" dirty="0">
                <a:solidFill>
                  <a:srgbClr val="00B050"/>
                </a:solidFill>
              </a:rPr>
              <a:t>RECORDEMOS QUE NOS FALTA UN JUGADOR QUE LO ELIMINAMOS ANTERIORMENTE Y TAMBIEN QUE UN JUGADOR CAMBIO SU EDAD DE 19 A 21.</a:t>
            </a:r>
          </a:p>
        </p:txBody>
      </p:sp>
      <p:pic>
        <p:nvPicPr>
          <p:cNvPr id="3" name="Imagen 2">
            <a:extLst>
              <a:ext uri="{FF2B5EF4-FFF2-40B4-BE49-F238E27FC236}">
                <a16:creationId xmlns:a16="http://schemas.microsoft.com/office/drawing/2014/main" id="{F0C5F47D-A0CF-4E8A-ACBE-73B774E613EE}"/>
              </a:ext>
            </a:extLst>
          </p:cNvPr>
          <p:cNvPicPr>
            <a:picLocks noChangeAspect="1"/>
          </p:cNvPicPr>
          <p:nvPr/>
        </p:nvPicPr>
        <p:blipFill rotWithShape="1">
          <a:blip r:embed="rId3"/>
          <a:srcRect l="17791" t="37978" r="35465" b="31746"/>
          <a:stretch/>
        </p:blipFill>
        <p:spPr>
          <a:xfrm>
            <a:off x="525544" y="2189028"/>
            <a:ext cx="5566911" cy="2027215"/>
          </a:xfrm>
          <a:prstGeom prst="rect">
            <a:avLst/>
          </a:prstGeom>
        </p:spPr>
      </p:pic>
    </p:spTree>
    <p:extLst>
      <p:ext uri="{BB962C8B-B14F-4D97-AF65-F5344CB8AC3E}">
        <p14:creationId xmlns:p14="http://schemas.microsoft.com/office/powerpoint/2010/main" val="2811382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aquellos jugadores mayores o igual a 21 años que sean de la categoría VARONES</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162614"/>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En esta consulta:</a:t>
            </a:r>
          </a:p>
          <a:p>
            <a:endParaRPr lang="es-MX" sz="1200" dirty="0">
              <a:solidFill>
                <a:schemeClr val="tx1"/>
              </a:solidFill>
            </a:endParaRPr>
          </a:p>
          <a:p>
            <a:r>
              <a:rPr lang="es-MX" sz="1200" dirty="0">
                <a:solidFill>
                  <a:schemeClr val="tx1"/>
                </a:solidFill>
              </a:rPr>
              <a:t>Utilizamos un INNER JOIN para combinar las tablas "jugador" y "equipo" en función de la igualdad entre </a:t>
            </a:r>
            <a:r>
              <a:rPr lang="es-MX" sz="1200" dirty="0" err="1">
                <a:solidFill>
                  <a:schemeClr val="tx1"/>
                </a:solidFill>
              </a:rPr>
              <a:t>jugador.id_equipo</a:t>
            </a:r>
            <a:r>
              <a:rPr lang="es-MX" sz="1200" dirty="0">
                <a:solidFill>
                  <a:schemeClr val="tx1"/>
                </a:solidFill>
              </a:rPr>
              <a:t> y </a:t>
            </a:r>
            <a:r>
              <a:rPr lang="es-MX" sz="1200" dirty="0" err="1">
                <a:solidFill>
                  <a:schemeClr val="tx1"/>
                </a:solidFill>
              </a:rPr>
              <a:t>equipo.id_equipo</a:t>
            </a:r>
            <a:r>
              <a:rPr lang="es-MX" sz="1200" dirty="0">
                <a:solidFill>
                  <a:schemeClr val="tx1"/>
                </a:solidFill>
              </a:rPr>
              <a:t>.</a:t>
            </a:r>
          </a:p>
          <a:p>
            <a:endParaRPr lang="es-MX" sz="1200" dirty="0">
              <a:solidFill>
                <a:schemeClr val="tx1"/>
              </a:solidFill>
            </a:endParaRPr>
          </a:p>
          <a:p>
            <a:r>
              <a:rPr lang="es-MX" sz="1200" dirty="0">
                <a:solidFill>
                  <a:schemeClr val="tx1"/>
                </a:solidFill>
              </a:rPr>
              <a:t>Luego, aplicamos una condición en la cláusula WHERE para seleccionar las filas en las que la edad (edad) del jugador sea mayor o igual a 21 años y la categoría del equipo (</a:t>
            </a:r>
            <a:r>
              <a:rPr lang="es-MX" sz="1200" dirty="0" err="1">
                <a:solidFill>
                  <a:schemeClr val="tx1"/>
                </a:solidFill>
              </a:rPr>
              <a:t>equipo.categoria</a:t>
            </a:r>
            <a:r>
              <a:rPr lang="es-MX" sz="1200" dirty="0">
                <a:solidFill>
                  <a:schemeClr val="tx1"/>
                </a:solidFill>
              </a:rPr>
              <a:t>) sea igual a 'VARONES'.</a:t>
            </a:r>
          </a:p>
        </p:txBody>
      </p:sp>
      <p:sp>
        <p:nvSpPr>
          <p:cNvPr id="5" name="Google Shape;204;p19">
            <a:extLst>
              <a:ext uri="{FF2B5EF4-FFF2-40B4-BE49-F238E27FC236}">
                <a16:creationId xmlns:a16="http://schemas.microsoft.com/office/drawing/2014/main" id="{2D2C2DC1-EB05-4F7B-B417-1B75138497DA}"/>
              </a:ext>
            </a:extLst>
          </p:cNvPr>
          <p:cNvSpPr txBox="1">
            <a:spLocks/>
          </p:cNvSpPr>
          <p:nvPr/>
        </p:nvSpPr>
        <p:spPr>
          <a:xfrm>
            <a:off x="6271173" y="2813429"/>
            <a:ext cx="2527005" cy="1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200" dirty="0">
              <a:solidFill>
                <a:schemeClr val="tx1"/>
              </a:solidFill>
            </a:endParaRPr>
          </a:p>
          <a:p>
            <a:r>
              <a:rPr lang="es-MX" sz="1200" dirty="0">
                <a:solidFill>
                  <a:srgbClr val="00B050"/>
                </a:solidFill>
              </a:rPr>
              <a:t>RECORDEMOS QUE NOS FALTA UN JUGADOR QUE LO ELIMINAMOS ANTERIORMENTE Y TAMBIEN QUE UN JUGADOR CAMBIO SU EDAD DE 19 A 21.</a:t>
            </a:r>
          </a:p>
        </p:txBody>
      </p:sp>
      <p:pic>
        <p:nvPicPr>
          <p:cNvPr id="3" name="Imagen 2">
            <a:extLst>
              <a:ext uri="{FF2B5EF4-FFF2-40B4-BE49-F238E27FC236}">
                <a16:creationId xmlns:a16="http://schemas.microsoft.com/office/drawing/2014/main" id="{F0C5F47D-A0CF-4E8A-ACBE-73B774E613EE}"/>
              </a:ext>
            </a:extLst>
          </p:cNvPr>
          <p:cNvPicPr>
            <a:picLocks noChangeAspect="1"/>
          </p:cNvPicPr>
          <p:nvPr/>
        </p:nvPicPr>
        <p:blipFill rotWithShape="1">
          <a:blip r:embed="rId3"/>
          <a:srcRect l="17791" t="37978" r="35465" b="31746"/>
          <a:stretch/>
        </p:blipFill>
        <p:spPr>
          <a:xfrm>
            <a:off x="440483" y="2750963"/>
            <a:ext cx="5566911" cy="2027215"/>
          </a:xfrm>
          <a:prstGeom prst="rect">
            <a:avLst/>
          </a:prstGeom>
        </p:spPr>
      </p:pic>
    </p:spTree>
    <p:extLst>
      <p:ext uri="{BB962C8B-B14F-4D97-AF65-F5344CB8AC3E}">
        <p14:creationId xmlns:p14="http://schemas.microsoft.com/office/powerpoint/2010/main" val="812746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a todos los estudiantes en donde su apellido empiece con la letra S.</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162614"/>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Para mostrar a todos los estudiantes cuyos apellidos comienzan con la letra "S" en la base de datos "UNIFRANZITOS", puedes utilizar la instrucción LIKE en una consulta SQL</a:t>
            </a:r>
          </a:p>
        </p:txBody>
      </p:sp>
      <p:sp>
        <p:nvSpPr>
          <p:cNvPr id="5" name="Google Shape;204;p19">
            <a:extLst>
              <a:ext uri="{FF2B5EF4-FFF2-40B4-BE49-F238E27FC236}">
                <a16:creationId xmlns:a16="http://schemas.microsoft.com/office/drawing/2014/main" id="{2D2C2DC1-EB05-4F7B-B417-1B75138497DA}"/>
              </a:ext>
            </a:extLst>
          </p:cNvPr>
          <p:cNvSpPr txBox="1">
            <a:spLocks/>
          </p:cNvSpPr>
          <p:nvPr/>
        </p:nvSpPr>
        <p:spPr>
          <a:xfrm>
            <a:off x="6207378" y="2424386"/>
            <a:ext cx="2527005" cy="1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200" dirty="0">
              <a:solidFill>
                <a:schemeClr val="tx1"/>
              </a:solidFill>
            </a:endParaRPr>
          </a:p>
          <a:p>
            <a:r>
              <a:rPr lang="es-MX" sz="1200" dirty="0">
                <a:solidFill>
                  <a:srgbClr val="00B050"/>
                </a:solidFill>
              </a:rPr>
              <a:t>RECORDEMOS QUE NOS FALTA UN JUGADOR QUE LO ELIMINAMOS ANTERIORMENTE Y TAMBIEN QUE UN JUGADOR CAMBIO SU EDAD DE 19 A 21.</a:t>
            </a:r>
          </a:p>
        </p:txBody>
      </p:sp>
      <p:pic>
        <p:nvPicPr>
          <p:cNvPr id="4" name="Imagen 3">
            <a:extLst>
              <a:ext uri="{FF2B5EF4-FFF2-40B4-BE49-F238E27FC236}">
                <a16:creationId xmlns:a16="http://schemas.microsoft.com/office/drawing/2014/main" id="{A64DB05D-A50B-43BE-81B4-A3FB590B4021}"/>
              </a:ext>
            </a:extLst>
          </p:cNvPr>
          <p:cNvPicPr>
            <a:picLocks noChangeAspect="1"/>
          </p:cNvPicPr>
          <p:nvPr/>
        </p:nvPicPr>
        <p:blipFill rotWithShape="1">
          <a:blip r:embed="rId3"/>
          <a:srcRect l="18721" t="38919" r="51279" b="26603"/>
          <a:stretch/>
        </p:blipFill>
        <p:spPr>
          <a:xfrm>
            <a:off x="1573617" y="2002044"/>
            <a:ext cx="4093535" cy="2645032"/>
          </a:xfrm>
          <a:prstGeom prst="rect">
            <a:avLst/>
          </a:prstGeom>
        </p:spPr>
      </p:pic>
    </p:spTree>
    <p:extLst>
      <p:ext uri="{BB962C8B-B14F-4D97-AF65-F5344CB8AC3E}">
        <p14:creationId xmlns:p14="http://schemas.microsoft.com/office/powerpoint/2010/main" val="3671986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a todos los estudiantes en donde su apellido empiece con la letra S.</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162614"/>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En esta consulta:</a:t>
            </a:r>
          </a:p>
          <a:p>
            <a:endParaRPr lang="es-MX" sz="1200" dirty="0">
              <a:solidFill>
                <a:schemeClr val="tx1"/>
              </a:solidFill>
            </a:endParaRPr>
          </a:p>
          <a:p>
            <a:r>
              <a:rPr lang="es-MX" sz="1200" dirty="0">
                <a:solidFill>
                  <a:schemeClr val="tx1"/>
                </a:solidFill>
              </a:rPr>
              <a:t>Utilizamos la cláusula WHERE para aplicar una condición de filtrado.</a:t>
            </a:r>
          </a:p>
          <a:p>
            <a:endParaRPr lang="es-MX" sz="1200" dirty="0">
              <a:solidFill>
                <a:schemeClr val="tx1"/>
              </a:solidFill>
            </a:endParaRPr>
          </a:p>
          <a:p>
            <a:r>
              <a:rPr lang="es-MX" sz="1200" dirty="0">
                <a:solidFill>
                  <a:schemeClr val="tx1"/>
                </a:solidFill>
              </a:rPr>
              <a:t>En la condición, utilizamos LIKE seguido de 'S%' para indicar que estamos buscando todos los apellidos que comienzan con la letra 'S'. El símbolo '%' se utiliza como comodín, lo que significa que puede haber cualquier número de caracteres después de la 'S'.</a:t>
            </a:r>
          </a:p>
        </p:txBody>
      </p:sp>
      <p:sp>
        <p:nvSpPr>
          <p:cNvPr id="5" name="Google Shape;204;p19">
            <a:extLst>
              <a:ext uri="{FF2B5EF4-FFF2-40B4-BE49-F238E27FC236}">
                <a16:creationId xmlns:a16="http://schemas.microsoft.com/office/drawing/2014/main" id="{2D2C2DC1-EB05-4F7B-B417-1B75138497DA}"/>
              </a:ext>
            </a:extLst>
          </p:cNvPr>
          <p:cNvSpPr txBox="1">
            <a:spLocks/>
          </p:cNvSpPr>
          <p:nvPr/>
        </p:nvSpPr>
        <p:spPr>
          <a:xfrm>
            <a:off x="1167545" y="2666599"/>
            <a:ext cx="2527005" cy="1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200" dirty="0">
              <a:solidFill>
                <a:schemeClr val="tx1"/>
              </a:solidFill>
            </a:endParaRPr>
          </a:p>
          <a:p>
            <a:r>
              <a:rPr lang="es-MX" sz="1200" dirty="0">
                <a:solidFill>
                  <a:srgbClr val="00B050"/>
                </a:solidFill>
              </a:rPr>
              <a:t>RECORDEMOS QUE NOS FALTA UN JUGADOR QUE LO ELIMINAMOS ANTERIORMENTE Y TAMBIEN QUE UN JUGADOR CAMBIO SU EDAD DE 19 A 21.</a:t>
            </a:r>
          </a:p>
        </p:txBody>
      </p:sp>
      <p:pic>
        <p:nvPicPr>
          <p:cNvPr id="4" name="Imagen 3">
            <a:extLst>
              <a:ext uri="{FF2B5EF4-FFF2-40B4-BE49-F238E27FC236}">
                <a16:creationId xmlns:a16="http://schemas.microsoft.com/office/drawing/2014/main" id="{A64DB05D-A50B-43BE-81B4-A3FB590B4021}"/>
              </a:ext>
            </a:extLst>
          </p:cNvPr>
          <p:cNvPicPr>
            <a:picLocks noChangeAspect="1"/>
          </p:cNvPicPr>
          <p:nvPr/>
        </p:nvPicPr>
        <p:blipFill rotWithShape="1">
          <a:blip r:embed="rId3"/>
          <a:srcRect l="18721" t="38919" r="51279" b="26603"/>
          <a:stretch/>
        </p:blipFill>
        <p:spPr>
          <a:xfrm>
            <a:off x="4572000" y="2571750"/>
            <a:ext cx="2998383" cy="1937401"/>
          </a:xfrm>
          <a:prstGeom prst="rect">
            <a:avLst/>
          </a:prstGeom>
        </p:spPr>
      </p:pic>
    </p:spTree>
    <p:extLst>
      <p:ext uri="{BB962C8B-B14F-4D97-AF65-F5344CB8AC3E}">
        <p14:creationId xmlns:p14="http://schemas.microsoft.com/office/powerpoint/2010/main" val="2160884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2032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que equipos forman parte del campeonato camp-111 y además sean de la categoría MUJERES. </a:t>
            </a:r>
            <a:br>
              <a:rPr lang="es-MX" sz="1600" dirty="0">
                <a:solidFill>
                  <a:schemeClr val="accent2">
                    <a:lumMod val="75000"/>
                  </a:schemeClr>
                </a:solidFill>
              </a:rPr>
            </a:br>
            <a:br>
              <a:rPr lang="es-MX" sz="1600" dirty="0">
                <a:solidFill>
                  <a:schemeClr val="accent2">
                    <a:lumMod val="75000"/>
                  </a:schemeClr>
                </a:solidFill>
              </a:rPr>
            </a:br>
            <a:r>
              <a:rPr lang="es-MX" sz="1600" dirty="0">
                <a:solidFill>
                  <a:schemeClr val="tx1"/>
                </a:solidFill>
              </a:rPr>
              <a:t>Para mostrar qué equipos forman parte del campeonato "camp-111" y además son de la categoría "MUJERES" en la base de datos "UNIFRANZITOS", puedes utilizar la siguiente consulta SQL:</a:t>
            </a:r>
            <a:br>
              <a:rPr lang="es-MX" sz="1600" dirty="0">
                <a:solidFill>
                  <a:schemeClr val="accent2">
                    <a:lumMod val="75000"/>
                  </a:schemeClr>
                </a:solidFill>
              </a:rPr>
            </a:br>
            <a:br>
              <a:rPr lang="es-MX" sz="1600" dirty="0">
                <a:solidFill>
                  <a:schemeClr val="accent2">
                    <a:lumMod val="75000"/>
                  </a:schemeClr>
                </a:solidFill>
              </a:rPr>
            </a:b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162614"/>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200" dirty="0">
              <a:solidFill>
                <a:schemeClr val="tx1"/>
              </a:solidFill>
            </a:endParaRPr>
          </a:p>
        </p:txBody>
      </p:sp>
      <p:pic>
        <p:nvPicPr>
          <p:cNvPr id="3" name="Imagen 2">
            <a:extLst>
              <a:ext uri="{FF2B5EF4-FFF2-40B4-BE49-F238E27FC236}">
                <a16:creationId xmlns:a16="http://schemas.microsoft.com/office/drawing/2014/main" id="{8A71977A-C824-4976-B6A9-B515F9DD0E73}"/>
              </a:ext>
            </a:extLst>
          </p:cNvPr>
          <p:cNvPicPr>
            <a:picLocks noChangeAspect="1"/>
          </p:cNvPicPr>
          <p:nvPr/>
        </p:nvPicPr>
        <p:blipFill rotWithShape="1">
          <a:blip r:embed="rId3"/>
          <a:srcRect l="20000" t="38919" r="33140" b="34876"/>
          <a:stretch/>
        </p:blipFill>
        <p:spPr>
          <a:xfrm>
            <a:off x="1108995" y="2571750"/>
            <a:ext cx="6926009" cy="2177592"/>
          </a:xfrm>
          <a:prstGeom prst="rect">
            <a:avLst/>
          </a:prstGeom>
        </p:spPr>
      </p:pic>
    </p:spTree>
    <p:extLst>
      <p:ext uri="{BB962C8B-B14F-4D97-AF65-F5344CB8AC3E}">
        <p14:creationId xmlns:p14="http://schemas.microsoft.com/office/powerpoint/2010/main" val="602804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a todos los estudiantes en donde su apellido empiece con la letra S.</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874994"/>
            <a:ext cx="7704000" cy="22823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En esta consulta:</a:t>
            </a:r>
          </a:p>
          <a:p>
            <a:endParaRPr lang="es-MX" sz="1200" dirty="0">
              <a:solidFill>
                <a:schemeClr val="tx1"/>
              </a:solidFill>
            </a:endParaRPr>
          </a:p>
          <a:p>
            <a:r>
              <a:rPr lang="es-MX" sz="1200" dirty="0">
                <a:solidFill>
                  <a:schemeClr val="tx1"/>
                </a:solidFill>
              </a:rPr>
              <a:t>Utilizamos un INNER JOIN para combinar las tablas "equipo" (e) y "campeonato" (c) en función de la igualdad entre </a:t>
            </a:r>
            <a:r>
              <a:rPr lang="es-MX" sz="1200" dirty="0" err="1">
                <a:solidFill>
                  <a:schemeClr val="tx1"/>
                </a:solidFill>
              </a:rPr>
              <a:t>e.id_campeonato</a:t>
            </a:r>
            <a:r>
              <a:rPr lang="es-MX" sz="1200" dirty="0">
                <a:solidFill>
                  <a:schemeClr val="tx1"/>
                </a:solidFill>
              </a:rPr>
              <a:t> y </a:t>
            </a:r>
            <a:r>
              <a:rPr lang="es-MX" sz="1200" dirty="0" err="1">
                <a:solidFill>
                  <a:schemeClr val="tx1"/>
                </a:solidFill>
              </a:rPr>
              <a:t>c.id_campeonato</a:t>
            </a:r>
            <a:r>
              <a:rPr lang="es-MX" sz="1200" dirty="0">
                <a:solidFill>
                  <a:schemeClr val="tx1"/>
                </a:solidFill>
              </a:rPr>
              <a:t>.</a:t>
            </a:r>
          </a:p>
          <a:p>
            <a:endParaRPr lang="es-MX" sz="1200" dirty="0">
              <a:solidFill>
                <a:schemeClr val="tx1"/>
              </a:solidFill>
            </a:endParaRPr>
          </a:p>
          <a:p>
            <a:r>
              <a:rPr lang="es-MX" sz="1200" dirty="0">
                <a:solidFill>
                  <a:schemeClr val="tx1"/>
                </a:solidFill>
              </a:rPr>
              <a:t>Luego, aplicamos una condición en la cláusula WHERE para seleccionar las filas en las que el identificador del campeonato en la tabla "campeonato" sea igual a 'camp-111' y la categoría del equipo en la tabla "equipo" sea igual a 'MUJERES’.</a:t>
            </a:r>
          </a:p>
          <a:p>
            <a:endParaRPr lang="es-MX" sz="1200" dirty="0">
              <a:solidFill>
                <a:schemeClr val="tx1"/>
              </a:solidFill>
            </a:endParaRPr>
          </a:p>
          <a:p>
            <a:r>
              <a:rPr lang="es-MX" sz="1200" dirty="0">
                <a:solidFill>
                  <a:schemeClr val="tx1"/>
                </a:solidFill>
              </a:rPr>
              <a:t>SOLO EXISTE UN EQUIPO DE CATEGORIA MUJERES</a:t>
            </a:r>
          </a:p>
        </p:txBody>
      </p:sp>
    </p:spTree>
    <p:extLst>
      <p:ext uri="{BB962C8B-B14F-4D97-AF65-F5344CB8AC3E}">
        <p14:creationId xmlns:p14="http://schemas.microsoft.com/office/powerpoint/2010/main" val="2571630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el nombre del equipo del jugador con </a:t>
            </a:r>
            <a:r>
              <a:rPr lang="es-MX" sz="1600" dirty="0" err="1">
                <a:solidFill>
                  <a:schemeClr val="accent2">
                    <a:lumMod val="75000"/>
                  </a:schemeClr>
                </a:solidFill>
              </a:rPr>
              <a:t>id_jugador</a:t>
            </a:r>
            <a:r>
              <a:rPr lang="es-MX" sz="1600" dirty="0">
                <a:solidFill>
                  <a:schemeClr val="accent2">
                    <a:lumMod val="75000"/>
                  </a:schemeClr>
                </a:solidFill>
              </a:rPr>
              <a:t> igual a jug-333</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162614"/>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Para mostrar el nombre del equipo al que pertenece un jugador con </a:t>
            </a:r>
            <a:r>
              <a:rPr lang="es-MX" sz="1200" dirty="0" err="1">
                <a:solidFill>
                  <a:schemeClr val="tx1"/>
                </a:solidFill>
              </a:rPr>
              <a:t>id_jugador</a:t>
            </a:r>
            <a:r>
              <a:rPr lang="es-MX" sz="1200" dirty="0">
                <a:solidFill>
                  <a:schemeClr val="tx1"/>
                </a:solidFill>
              </a:rPr>
              <a:t> igual a 'jug-333' en nuestra base de datos "UNIFRANZITOS", puedes utilizar la siguiente consulta SQL:</a:t>
            </a:r>
          </a:p>
        </p:txBody>
      </p:sp>
      <p:pic>
        <p:nvPicPr>
          <p:cNvPr id="3" name="Imagen 2">
            <a:extLst>
              <a:ext uri="{FF2B5EF4-FFF2-40B4-BE49-F238E27FC236}">
                <a16:creationId xmlns:a16="http://schemas.microsoft.com/office/drawing/2014/main" id="{CB4C1EB1-B2F0-4A0E-BA5E-74D08816873D}"/>
              </a:ext>
            </a:extLst>
          </p:cNvPr>
          <p:cNvPicPr>
            <a:picLocks noChangeAspect="1"/>
          </p:cNvPicPr>
          <p:nvPr/>
        </p:nvPicPr>
        <p:blipFill rotWithShape="1">
          <a:blip r:embed="rId3"/>
          <a:srcRect l="17093" t="40719" r="40582" b="32394"/>
          <a:stretch/>
        </p:blipFill>
        <p:spPr>
          <a:xfrm>
            <a:off x="1192976" y="2105246"/>
            <a:ext cx="6758047" cy="2413591"/>
          </a:xfrm>
          <a:prstGeom prst="rect">
            <a:avLst/>
          </a:prstGeom>
        </p:spPr>
      </p:pic>
    </p:spTree>
    <p:extLst>
      <p:ext uri="{BB962C8B-B14F-4D97-AF65-F5344CB8AC3E}">
        <p14:creationId xmlns:p14="http://schemas.microsoft.com/office/powerpoint/2010/main" val="1476964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7960150" y="3070053"/>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7918475" y="2298096"/>
            <a:ext cx="347435" cy="345534"/>
            <a:chOff x="3527780" y="2885263"/>
            <a:chExt cx="347435" cy="345534"/>
          </a:xfrm>
        </p:grpSpPr>
        <p:sp>
          <p:nvSpPr>
            <p:cNvPr id="141" name="Google Shape;141;p17"/>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7"/>
          <p:cNvGrpSpPr/>
          <p:nvPr/>
        </p:nvGrpSpPr>
        <p:grpSpPr>
          <a:xfrm>
            <a:off x="7984671" y="3842588"/>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 name="Imagen 66">
            <a:extLst>
              <a:ext uri="{FF2B5EF4-FFF2-40B4-BE49-F238E27FC236}">
                <a16:creationId xmlns:a16="http://schemas.microsoft.com/office/drawing/2014/main" id="{B8D25970-7170-4DB2-8CDD-7B86B5B10D11}"/>
              </a:ext>
            </a:extLst>
          </p:cNvPr>
          <p:cNvPicPr>
            <a:picLocks noChangeAspect="1"/>
          </p:cNvPicPr>
          <p:nvPr/>
        </p:nvPicPr>
        <p:blipFill rotWithShape="1">
          <a:blip r:embed="rId3"/>
          <a:srcRect l="14884" t="13826" r="39651" b="56956"/>
          <a:stretch/>
        </p:blipFill>
        <p:spPr>
          <a:xfrm>
            <a:off x="1431259" y="1730906"/>
            <a:ext cx="6260093" cy="2261846"/>
          </a:xfrm>
          <a:prstGeom prst="rect">
            <a:avLst/>
          </a:prstGeom>
        </p:spPr>
      </p:pic>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Selección de la base de datos recién creada: la base de datos “UNIFRANZITOS” </a:t>
            </a:r>
          </a:p>
        </p:txBody>
      </p:sp>
    </p:spTree>
    <p:extLst>
      <p:ext uri="{BB962C8B-B14F-4D97-AF65-F5344CB8AC3E}">
        <p14:creationId xmlns:p14="http://schemas.microsoft.com/office/powerpoint/2010/main" val="136865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el nombre del equipo del jugador con </a:t>
            </a:r>
            <a:r>
              <a:rPr lang="es-MX" sz="1600" dirty="0" err="1">
                <a:solidFill>
                  <a:schemeClr val="accent2">
                    <a:lumMod val="75000"/>
                  </a:schemeClr>
                </a:solidFill>
              </a:rPr>
              <a:t>id_jugador</a:t>
            </a:r>
            <a:r>
              <a:rPr lang="es-MX" sz="1600" dirty="0">
                <a:solidFill>
                  <a:schemeClr val="accent2">
                    <a:lumMod val="75000"/>
                  </a:schemeClr>
                </a:solidFill>
              </a:rPr>
              <a:t> igual a jug-333</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162614"/>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En esta consulta:</a:t>
            </a:r>
          </a:p>
          <a:p>
            <a:endParaRPr lang="es-MX" sz="1200" dirty="0">
              <a:solidFill>
                <a:schemeClr val="tx1"/>
              </a:solidFill>
            </a:endParaRPr>
          </a:p>
          <a:p>
            <a:r>
              <a:rPr lang="es-MX" sz="1200" dirty="0">
                <a:solidFill>
                  <a:schemeClr val="tx1"/>
                </a:solidFill>
              </a:rPr>
              <a:t>Utilizamos un INNER JOIN para combinar las tablas "equipo" (e) y "jugador" (j) en función de la igualdad entre </a:t>
            </a:r>
            <a:r>
              <a:rPr lang="es-MX" sz="1200" dirty="0" err="1">
                <a:solidFill>
                  <a:schemeClr val="tx1"/>
                </a:solidFill>
              </a:rPr>
              <a:t>e.id_equipo</a:t>
            </a:r>
            <a:r>
              <a:rPr lang="es-MX" sz="1200" dirty="0">
                <a:solidFill>
                  <a:schemeClr val="tx1"/>
                </a:solidFill>
              </a:rPr>
              <a:t> y </a:t>
            </a:r>
            <a:r>
              <a:rPr lang="es-MX" sz="1200" dirty="0" err="1">
                <a:solidFill>
                  <a:schemeClr val="tx1"/>
                </a:solidFill>
              </a:rPr>
              <a:t>j.id_equipo</a:t>
            </a:r>
            <a:r>
              <a:rPr lang="es-MX" sz="1200" dirty="0">
                <a:solidFill>
                  <a:schemeClr val="tx1"/>
                </a:solidFill>
              </a:rPr>
              <a:t>.</a:t>
            </a:r>
          </a:p>
          <a:p>
            <a:endParaRPr lang="es-MX" sz="1200" dirty="0">
              <a:solidFill>
                <a:schemeClr val="tx1"/>
              </a:solidFill>
            </a:endParaRPr>
          </a:p>
          <a:p>
            <a:r>
              <a:rPr lang="es-MX" sz="1200" dirty="0">
                <a:solidFill>
                  <a:schemeClr val="tx1"/>
                </a:solidFill>
              </a:rPr>
              <a:t>Luego, aplicamos una condición en la cláusula WHERE para seleccionar las filas en las que el identificador del jugador en la tabla "jugador" sea igual a 'jug-333'.</a:t>
            </a:r>
          </a:p>
          <a:p>
            <a:endParaRPr lang="es-MX" sz="1200" dirty="0">
              <a:solidFill>
                <a:schemeClr val="tx1"/>
              </a:solidFill>
            </a:endParaRPr>
          </a:p>
          <a:p>
            <a:r>
              <a:rPr lang="es-MX" sz="1200" dirty="0">
                <a:solidFill>
                  <a:schemeClr val="tx1"/>
                </a:solidFill>
              </a:rPr>
              <a:t>Como resultado, obtendrás el nombre del equipo al que pertenece el jugador con </a:t>
            </a:r>
            <a:r>
              <a:rPr lang="es-MX" sz="1200" dirty="0" err="1">
                <a:solidFill>
                  <a:schemeClr val="tx1"/>
                </a:solidFill>
              </a:rPr>
              <a:t>id_jugador</a:t>
            </a:r>
            <a:r>
              <a:rPr lang="es-MX" sz="1200" dirty="0">
                <a:solidFill>
                  <a:schemeClr val="tx1"/>
                </a:solidFill>
              </a:rPr>
              <a:t> igual a 'jug-333' en la base de datos "UNIFRANZITOS".</a:t>
            </a:r>
          </a:p>
        </p:txBody>
      </p:sp>
      <p:pic>
        <p:nvPicPr>
          <p:cNvPr id="3" name="Imagen 2">
            <a:extLst>
              <a:ext uri="{FF2B5EF4-FFF2-40B4-BE49-F238E27FC236}">
                <a16:creationId xmlns:a16="http://schemas.microsoft.com/office/drawing/2014/main" id="{CB4C1EB1-B2F0-4A0E-BA5E-74D08816873D}"/>
              </a:ext>
            </a:extLst>
          </p:cNvPr>
          <p:cNvPicPr>
            <a:picLocks noChangeAspect="1"/>
          </p:cNvPicPr>
          <p:nvPr/>
        </p:nvPicPr>
        <p:blipFill rotWithShape="1">
          <a:blip r:embed="rId3"/>
          <a:srcRect l="17093" t="40719" r="40582" b="32394"/>
          <a:stretch/>
        </p:blipFill>
        <p:spPr>
          <a:xfrm>
            <a:off x="2531613" y="3337235"/>
            <a:ext cx="4080773" cy="1457421"/>
          </a:xfrm>
          <a:prstGeom prst="rect">
            <a:avLst/>
          </a:prstGeom>
        </p:spPr>
      </p:pic>
    </p:spTree>
    <p:extLst>
      <p:ext uri="{BB962C8B-B14F-4D97-AF65-F5344CB8AC3E}">
        <p14:creationId xmlns:p14="http://schemas.microsoft.com/office/powerpoint/2010/main" val="1441052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el nombre del campeonato del jugador con </a:t>
            </a:r>
            <a:r>
              <a:rPr lang="es-MX" sz="1600" dirty="0" err="1">
                <a:solidFill>
                  <a:schemeClr val="accent2">
                    <a:lumMod val="75000"/>
                  </a:schemeClr>
                </a:solidFill>
              </a:rPr>
              <a:t>id_jugador</a:t>
            </a:r>
            <a:r>
              <a:rPr lang="es-MX" sz="1600" dirty="0">
                <a:solidFill>
                  <a:schemeClr val="accent2">
                    <a:lumMod val="75000"/>
                  </a:schemeClr>
                </a:solidFill>
              </a:rPr>
              <a:t> igual a jug-333</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162614"/>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Para mostrar el nombre del campeonato al que pertenece un jugador con </a:t>
            </a:r>
            <a:r>
              <a:rPr lang="es-MX" sz="1200" dirty="0" err="1">
                <a:solidFill>
                  <a:schemeClr val="tx1"/>
                </a:solidFill>
              </a:rPr>
              <a:t>id_jugador</a:t>
            </a:r>
            <a:r>
              <a:rPr lang="es-MX" sz="1200" dirty="0">
                <a:solidFill>
                  <a:schemeClr val="tx1"/>
                </a:solidFill>
              </a:rPr>
              <a:t> igual a 'jug-333' en la base de datos "UNIFRANZITOS", puedes utilizar la siguiente consulta SQL:</a:t>
            </a:r>
          </a:p>
        </p:txBody>
      </p:sp>
      <p:pic>
        <p:nvPicPr>
          <p:cNvPr id="3" name="Imagen 2">
            <a:extLst>
              <a:ext uri="{FF2B5EF4-FFF2-40B4-BE49-F238E27FC236}">
                <a16:creationId xmlns:a16="http://schemas.microsoft.com/office/drawing/2014/main" id="{A798586A-E8D8-4169-9BC9-1E53F0ADCD1E}"/>
              </a:ext>
            </a:extLst>
          </p:cNvPr>
          <p:cNvPicPr>
            <a:picLocks noChangeAspect="1"/>
          </p:cNvPicPr>
          <p:nvPr/>
        </p:nvPicPr>
        <p:blipFill rotWithShape="1">
          <a:blip r:embed="rId3"/>
          <a:srcRect l="17209" t="36376" r="36861" b="28258"/>
          <a:stretch/>
        </p:blipFill>
        <p:spPr>
          <a:xfrm>
            <a:off x="1974789" y="2065465"/>
            <a:ext cx="5361676" cy="2321133"/>
          </a:xfrm>
          <a:prstGeom prst="rect">
            <a:avLst/>
          </a:prstGeom>
        </p:spPr>
      </p:pic>
    </p:spTree>
    <p:extLst>
      <p:ext uri="{BB962C8B-B14F-4D97-AF65-F5344CB8AC3E}">
        <p14:creationId xmlns:p14="http://schemas.microsoft.com/office/powerpoint/2010/main" val="205733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Mostrar el nombre del campeonato del jugador con </a:t>
            </a:r>
            <a:r>
              <a:rPr lang="es-MX" sz="1600" dirty="0" err="1">
                <a:solidFill>
                  <a:schemeClr val="accent2">
                    <a:lumMod val="75000"/>
                  </a:schemeClr>
                </a:solidFill>
              </a:rPr>
              <a:t>id_jugador</a:t>
            </a:r>
            <a:r>
              <a:rPr lang="es-MX" sz="1600" dirty="0">
                <a:solidFill>
                  <a:schemeClr val="accent2">
                    <a:lumMod val="75000"/>
                  </a:schemeClr>
                </a:solidFill>
              </a:rPr>
              <a:t> igual a jug-333</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162614"/>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En esta consulta:</a:t>
            </a:r>
          </a:p>
          <a:p>
            <a:endParaRPr lang="es-MX" sz="1200" dirty="0">
              <a:solidFill>
                <a:schemeClr val="tx1"/>
              </a:solidFill>
            </a:endParaRPr>
          </a:p>
          <a:p>
            <a:r>
              <a:rPr lang="es-MX" sz="1200" dirty="0">
                <a:solidFill>
                  <a:schemeClr val="tx1"/>
                </a:solidFill>
              </a:rPr>
              <a:t>Utilizamos múltiples INNER JOIN para combinar las tablas "campeonato" (c), "equipo" (e) y "jugador" (j) en función de las igualdades entre </a:t>
            </a:r>
            <a:r>
              <a:rPr lang="es-MX" sz="1200" dirty="0" err="1">
                <a:solidFill>
                  <a:schemeClr val="tx1"/>
                </a:solidFill>
              </a:rPr>
              <a:t>c.id_campeonato</a:t>
            </a:r>
            <a:r>
              <a:rPr lang="es-MX" sz="1200" dirty="0">
                <a:solidFill>
                  <a:schemeClr val="tx1"/>
                </a:solidFill>
              </a:rPr>
              <a:t>, </a:t>
            </a:r>
            <a:r>
              <a:rPr lang="es-MX" sz="1200" dirty="0" err="1">
                <a:solidFill>
                  <a:schemeClr val="tx1"/>
                </a:solidFill>
              </a:rPr>
              <a:t>e.id_campeonato</a:t>
            </a:r>
            <a:r>
              <a:rPr lang="es-MX" sz="1200" dirty="0">
                <a:solidFill>
                  <a:schemeClr val="tx1"/>
                </a:solidFill>
              </a:rPr>
              <a:t>, </a:t>
            </a:r>
            <a:r>
              <a:rPr lang="es-MX" sz="1200" dirty="0" err="1">
                <a:solidFill>
                  <a:schemeClr val="tx1"/>
                </a:solidFill>
              </a:rPr>
              <a:t>e.id_equipo</a:t>
            </a:r>
            <a:r>
              <a:rPr lang="es-MX" sz="1200" dirty="0">
                <a:solidFill>
                  <a:schemeClr val="tx1"/>
                </a:solidFill>
              </a:rPr>
              <a:t> y </a:t>
            </a:r>
            <a:r>
              <a:rPr lang="es-MX" sz="1200" dirty="0" err="1">
                <a:solidFill>
                  <a:schemeClr val="tx1"/>
                </a:solidFill>
              </a:rPr>
              <a:t>j.id_equipo</a:t>
            </a:r>
            <a:r>
              <a:rPr lang="es-MX" sz="1200" dirty="0">
                <a:solidFill>
                  <a:schemeClr val="tx1"/>
                </a:solidFill>
              </a:rPr>
              <a:t>.</a:t>
            </a:r>
          </a:p>
          <a:p>
            <a:endParaRPr lang="es-MX" sz="1200" dirty="0">
              <a:solidFill>
                <a:schemeClr val="tx1"/>
              </a:solidFill>
            </a:endParaRPr>
          </a:p>
          <a:p>
            <a:r>
              <a:rPr lang="es-MX" sz="1200" dirty="0">
                <a:solidFill>
                  <a:schemeClr val="tx1"/>
                </a:solidFill>
              </a:rPr>
              <a:t>Luego, aplicamos una condición en la cláusula WHERE para seleccionar las filas en las que el identificador del jugador en la tabla "jugador" sea igual a 'jug-333'.</a:t>
            </a:r>
          </a:p>
          <a:p>
            <a:endParaRPr lang="es-MX" sz="1200" dirty="0">
              <a:solidFill>
                <a:schemeClr val="tx1"/>
              </a:solidFill>
            </a:endParaRPr>
          </a:p>
          <a:p>
            <a:r>
              <a:rPr lang="es-MX" sz="1200" dirty="0">
                <a:solidFill>
                  <a:schemeClr val="tx1"/>
                </a:solidFill>
              </a:rPr>
              <a:t>Como resultado, obtendrás el nombre del campeonato al que pertenece el jugador con </a:t>
            </a:r>
            <a:r>
              <a:rPr lang="es-MX" sz="1200" dirty="0" err="1">
                <a:solidFill>
                  <a:schemeClr val="tx1"/>
                </a:solidFill>
              </a:rPr>
              <a:t>id_jugador</a:t>
            </a:r>
            <a:r>
              <a:rPr lang="es-MX" sz="1200" dirty="0">
                <a:solidFill>
                  <a:schemeClr val="tx1"/>
                </a:solidFill>
              </a:rPr>
              <a:t> igual a 'jug-333' en la base de datos "UNIFRANZITOS".</a:t>
            </a:r>
          </a:p>
        </p:txBody>
      </p:sp>
      <p:pic>
        <p:nvPicPr>
          <p:cNvPr id="3" name="Imagen 2">
            <a:extLst>
              <a:ext uri="{FF2B5EF4-FFF2-40B4-BE49-F238E27FC236}">
                <a16:creationId xmlns:a16="http://schemas.microsoft.com/office/drawing/2014/main" id="{A798586A-E8D8-4169-9BC9-1E53F0ADCD1E}"/>
              </a:ext>
            </a:extLst>
          </p:cNvPr>
          <p:cNvPicPr>
            <a:picLocks noChangeAspect="1"/>
          </p:cNvPicPr>
          <p:nvPr/>
        </p:nvPicPr>
        <p:blipFill rotWithShape="1">
          <a:blip r:embed="rId3"/>
          <a:srcRect l="17209" t="36376" r="36861" b="28258"/>
          <a:stretch/>
        </p:blipFill>
        <p:spPr>
          <a:xfrm>
            <a:off x="2176807" y="3276003"/>
            <a:ext cx="3734895" cy="1616880"/>
          </a:xfrm>
          <a:prstGeom prst="rect">
            <a:avLst/>
          </a:prstGeom>
        </p:spPr>
      </p:pic>
    </p:spTree>
    <p:extLst>
      <p:ext uri="{BB962C8B-B14F-4D97-AF65-F5344CB8AC3E}">
        <p14:creationId xmlns:p14="http://schemas.microsoft.com/office/powerpoint/2010/main" val="343217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a:t>
            </a:r>
            <a:r>
              <a:rPr lang="es-MX" sz="1600" dirty="0">
                <a:solidFill>
                  <a:schemeClr val="accent2">
                    <a:lumMod val="75000"/>
                  </a:schemeClr>
                </a:solidFill>
              </a:rPr>
              <a:t>Crear una consulta SQL que maneje las 3 tablas de la base de datos.</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162614"/>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Para crear una consulta SQL que involucre las tres tablas de la base de datos "UNIFRANZITOS" (campeonato, equipo y jugador), puedes utilizar una consulta que combine la información de estas tablas en función de las relaciones establecidas. Aquí tienes un ejemplo de consulta que muestra información de campeonatos, equipos y jugadores:</a:t>
            </a:r>
          </a:p>
        </p:txBody>
      </p:sp>
      <p:pic>
        <p:nvPicPr>
          <p:cNvPr id="4" name="Imagen 3">
            <a:extLst>
              <a:ext uri="{FF2B5EF4-FFF2-40B4-BE49-F238E27FC236}">
                <a16:creationId xmlns:a16="http://schemas.microsoft.com/office/drawing/2014/main" id="{F9659F9D-42C2-418F-B520-BF66BDE0D6D6}"/>
              </a:ext>
            </a:extLst>
          </p:cNvPr>
          <p:cNvPicPr>
            <a:picLocks noChangeAspect="1"/>
          </p:cNvPicPr>
          <p:nvPr/>
        </p:nvPicPr>
        <p:blipFill rotWithShape="1">
          <a:blip r:embed="rId3"/>
          <a:srcRect l="18373" t="42787" r="1627" b="22590"/>
          <a:stretch/>
        </p:blipFill>
        <p:spPr>
          <a:xfrm>
            <a:off x="347859" y="2331752"/>
            <a:ext cx="8682571" cy="2112658"/>
          </a:xfrm>
          <a:prstGeom prst="rect">
            <a:avLst/>
          </a:prstGeom>
        </p:spPr>
      </p:pic>
    </p:spTree>
    <p:extLst>
      <p:ext uri="{BB962C8B-B14F-4D97-AF65-F5344CB8AC3E}">
        <p14:creationId xmlns:p14="http://schemas.microsoft.com/office/powerpoint/2010/main" val="1204515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a:t>
            </a:r>
            <a:r>
              <a:rPr lang="es-MX" sz="1600" dirty="0">
                <a:solidFill>
                  <a:schemeClr val="accent2">
                    <a:lumMod val="75000"/>
                  </a:schemeClr>
                </a:solidFill>
              </a:rPr>
              <a:t>Crear una consulta SQL que maneje las 3 tablas de la base de datos.</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959215"/>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En esta consulta:</a:t>
            </a:r>
          </a:p>
          <a:p>
            <a:endParaRPr lang="es-MX" sz="1200" dirty="0">
              <a:solidFill>
                <a:schemeClr val="tx1"/>
              </a:solidFill>
            </a:endParaRPr>
          </a:p>
          <a:p>
            <a:r>
              <a:rPr lang="es-MX" sz="1200" dirty="0">
                <a:solidFill>
                  <a:schemeClr val="tx1"/>
                </a:solidFill>
              </a:rPr>
              <a:t>Utilizamos múltiples INNER JOIN para combinar las tablas "campeonato" (c), "equipo" (e) y "jugador" (j) en función de las igualdades entre los identificadores de campeonato y equipo, así como entre los identificadores de equipo y jugador.</a:t>
            </a:r>
          </a:p>
          <a:p>
            <a:endParaRPr lang="es-MX" sz="1200" dirty="0">
              <a:solidFill>
                <a:schemeClr val="tx1"/>
              </a:solidFill>
            </a:endParaRPr>
          </a:p>
          <a:p>
            <a:r>
              <a:rPr lang="es-MX" sz="1200" dirty="0">
                <a:solidFill>
                  <a:schemeClr val="tx1"/>
                </a:solidFill>
              </a:rPr>
              <a:t>Seleccionamos diversas columnas de las tres tablas, como el identificador y nombre del campeonato, el identificador y nombre del equipo, y la información del jugador, como nombres, apellidos, cédula de identidad (</a:t>
            </a:r>
            <a:r>
              <a:rPr lang="es-MX" sz="1200" dirty="0" err="1">
                <a:solidFill>
                  <a:schemeClr val="tx1"/>
                </a:solidFill>
              </a:rPr>
              <a:t>ci</a:t>
            </a:r>
            <a:r>
              <a:rPr lang="es-MX" sz="1200" dirty="0">
                <a:solidFill>
                  <a:schemeClr val="tx1"/>
                </a:solidFill>
              </a:rPr>
              <a:t>), edad, etc.</a:t>
            </a:r>
          </a:p>
          <a:p>
            <a:endParaRPr lang="es-MX" sz="1200" dirty="0">
              <a:solidFill>
                <a:schemeClr val="tx1"/>
              </a:solidFill>
            </a:endParaRPr>
          </a:p>
          <a:p>
            <a:r>
              <a:rPr lang="es-MX" sz="1200" dirty="0">
                <a:solidFill>
                  <a:schemeClr val="tx1"/>
                </a:solidFill>
              </a:rPr>
              <a:t>Esta consulta te proporcionará una vista combinada de la información de campeonatos, equipos y jugadores en la base de datos "UNIFRANZITOS". Puedes personalizar la consulta para incluir las columnas y criterios que sean relevantes para tu análisis específico.</a:t>
            </a:r>
          </a:p>
        </p:txBody>
      </p:sp>
      <p:pic>
        <p:nvPicPr>
          <p:cNvPr id="4" name="Imagen 3">
            <a:extLst>
              <a:ext uri="{FF2B5EF4-FFF2-40B4-BE49-F238E27FC236}">
                <a16:creationId xmlns:a16="http://schemas.microsoft.com/office/drawing/2014/main" id="{F9659F9D-42C2-418F-B520-BF66BDE0D6D6}"/>
              </a:ext>
            </a:extLst>
          </p:cNvPr>
          <p:cNvPicPr>
            <a:picLocks noChangeAspect="1"/>
          </p:cNvPicPr>
          <p:nvPr/>
        </p:nvPicPr>
        <p:blipFill rotWithShape="1">
          <a:blip r:embed="rId3"/>
          <a:srcRect l="18373" t="42787" r="1627" b="22590"/>
          <a:stretch/>
        </p:blipFill>
        <p:spPr>
          <a:xfrm>
            <a:off x="1421747" y="3502208"/>
            <a:ext cx="5606373" cy="1364153"/>
          </a:xfrm>
          <a:prstGeom prst="rect">
            <a:avLst/>
          </a:prstGeom>
        </p:spPr>
      </p:pic>
    </p:spTree>
    <p:extLst>
      <p:ext uri="{BB962C8B-B14F-4D97-AF65-F5344CB8AC3E}">
        <p14:creationId xmlns:p14="http://schemas.microsoft.com/office/powerpoint/2010/main" val="3374138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¿Qué estrategia utilizaría para determinar cuántos equipos inscritos hay?</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959215"/>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Para determinar cuántos equipos están inscritos en la base de datos "UNIFRANZITOS", puedes utilizar una consulta SQL que cuente el número de filas en la tabla "equipo". La estrategia más sencilla sería la siguiente:</a:t>
            </a:r>
          </a:p>
        </p:txBody>
      </p:sp>
      <p:pic>
        <p:nvPicPr>
          <p:cNvPr id="3" name="Imagen 2">
            <a:extLst>
              <a:ext uri="{FF2B5EF4-FFF2-40B4-BE49-F238E27FC236}">
                <a16:creationId xmlns:a16="http://schemas.microsoft.com/office/drawing/2014/main" id="{9375A0D0-7849-4FE5-AACB-C5D17B4C636F}"/>
              </a:ext>
            </a:extLst>
          </p:cNvPr>
          <p:cNvPicPr>
            <a:picLocks noChangeAspect="1"/>
          </p:cNvPicPr>
          <p:nvPr/>
        </p:nvPicPr>
        <p:blipFill rotWithShape="1">
          <a:blip r:embed="rId3"/>
          <a:srcRect l="18023" t="47337" r="52443" b="29913"/>
          <a:stretch/>
        </p:blipFill>
        <p:spPr>
          <a:xfrm>
            <a:off x="720000" y="1875317"/>
            <a:ext cx="3216252" cy="1392866"/>
          </a:xfrm>
          <a:prstGeom prst="rect">
            <a:avLst/>
          </a:prstGeom>
        </p:spPr>
      </p:pic>
      <p:pic>
        <p:nvPicPr>
          <p:cNvPr id="5" name="Imagen 4">
            <a:extLst>
              <a:ext uri="{FF2B5EF4-FFF2-40B4-BE49-F238E27FC236}">
                <a16:creationId xmlns:a16="http://schemas.microsoft.com/office/drawing/2014/main" id="{A5501864-F2B9-4180-8336-525788AB1CD8}"/>
              </a:ext>
            </a:extLst>
          </p:cNvPr>
          <p:cNvPicPr>
            <a:picLocks noChangeAspect="1"/>
          </p:cNvPicPr>
          <p:nvPr/>
        </p:nvPicPr>
        <p:blipFill rotWithShape="1">
          <a:blip r:embed="rId4"/>
          <a:srcRect t="29667" b="38561"/>
          <a:stretch/>
        </p:blipFill>
        <p:spPr>
          <a:xfrm>
            <a:off x="4381361" y="3393228"/>
            <a:ext cx="4454315" cy="1084522"/>
          </a:xfrm>
          <a:prstGeom prst="rect">
            <a:avLst/>
          </a:prstGeom>
        </p:spPr>
      </p:pic>
      <p:sp>
        <p:nvSpPr>
          <p:cNvPr id="9" name="Google Shape;204;p19">
            <a:extLst>
              <a:ext uri="{FF2B5EF4-FFF2-40B4-BE49-F238E27FC236}">
                <a16:creationId xmlns:a16="http://schemas.microsoft.com/office/drawing/2014/main" id="{A87A6535-FB34-4077-8E2C-82100E5B5C0A}"/>
              </a:ext>
            </a:extLst>
          </p:cNvPr>
          <p:cNvSpPr txBox="1">
            <a:spLocks/>
          </p:cNvSpPr>
          <p:nvPr/>
        </p:nvSpPr>
        <p:spPr>
          <a:xfrm>
            <a:off x="4732136" y="2571750"/>
            <a:ext cx="3752763" cy="556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Como vemos, si hay y son tres equipos inscritos</a:t>
            </a:r>
          </a:p>
        </p:txBody>
      </p:sp>
    </p:spTree>
    <p:extLst>
      <p:ext uri="{BB962C8B-B14F-4D97-AF65-F5344CB8AC3E}">
        <p14:creationId xmlns:p14="http://schemas.microsoft.com/office/powerpoint/2010/main" val="306909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¿Qué estrategia utilizaría para determinar cuántos equipos inscritos hay?</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959215"/>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En esta consulta, estamos utilizando la función COUNT(*), que cuenta todas las filas en la tabla "equipo". El resultado de esta consulta será el número total de equipos inscritos en la base de datos "UNIFRANZITOS".</a:t>
            </a:r>
          </a:p>
          <a:p>
            <a:endParaRPr lang="es-MX" sz="1200" dirty="0">
              <a:solidFill>
                <a:schemeClr val="tx1"/>
              </a:solidFill>
            </a:endParaRPr>
          </a:p>
          <a:p>
            <a:r>
              <a:rPr lang="es-MX" sz="1200" dirty="0">
                <a:solidFill>
                  <a:schemeClr val="tx1"/>
                </a:solidFill>
              </a:rPr>
              <a:t>Al usar AS </a:t>
            </a:r>
            <a:r>
              <a:rPr lang="es-MX" sz="1200" dirty="0" err="1">
                <a:solidFill>
                  <a:schemeClr val="tx1"/>
                </a:solidFill>
              </a:rPr>
              <a:t>total_equipos</a:t>
            </a:r>
            <a:r>
              <a:rPr lang="es-MX" sz="1200" dirty="0">
                <a:solidFill>
                  <a:schemeClr val="tx1"/>
                </a:solidFill>
              </a:rPr>
              <a:t>, le estamos dando un alias al resultado para que sea más legible. El número total de equipos inscritos se mostrará bajo el nombre "</a:t>
            </a:r>
            <a:r>
              <a:rPr lang="es-MX" sz="1200" dirty="0" err="1">
                <a:solidFill>
                  <a:schemeClr val="tx1"/>
                </a:solidFill>
              </a:rPr>
              <a:t>total_equipos</a:t>
            </a:r>
            <a:r>
              <a:rPr lang="es-MX" sz="1200" dirty="0">
                <a:solidFill>
                  <a:schemeClr val="tx1"/>
                </a:solidFill>
              </a:rPr>
              <a:t>" en el resultado de la consulta.</a:t>
            </a:r>
          </a:p>
          <a:p>
            <a:endParaRPr lang="es-MX" sz="1200" dirty="0">
              <a:solidFill>
                <a:schemeClr val="tx1"/>
              </a:solidFill>
            </a:endParaRPr>
          </a:p>
          <a:p>
            <a:r>
              <a:rPr lang="es-MX" sz="1200" dirty="0">
                <a:solidFill>
                  <a:schemeClr val="tx1"/>
                </a:solidFill>
              </a:rPr>
              <a:t>Esta estrategia te proporcionará de manera rápida y sencilla el conteo de equipos inscritos en la base de datos. Puedes ejecutar esta consulta directamente en tu sistema de gestión de base de datos o en la interfaz que estés utilizando para interactuar con la base de datos.</a:t>
            </a:r>
          </a:p>
        </p:txBody>
      </p:sp>
      <p:pic>
        <p:nvPicPr>
          <p:cNvPr id="3" name="Imagen 2">
            <a:extLst>
              <a:ext uri="{FF2B5EF4-FFF2-40B4-BE49-F238E27FC236}">
                <a16:creationId xmlns:a16="http://schemas.microsoft.com/office/drawing/2014/main" id="{9375A0D0-7849-4FE5-AACB-C5D17B4C636F}"/>
              </a:ext>
            </a:extLst>
          </p:cNvPr>
          <p:cNvPicPr>
            <a:picLocks noChangeAspect="1"/>
          </p:cNvPicPr>
          <p:nvPr/>
        </p:nvPicPr>
        <p:blipFill rotWithShape="1">
          <a:blip r:embed="rId3"/>
          <a:srcRect l="18023" t="47337" r="52443" b="29913"/>
          <a:stretch/>
        </p:blipFill>
        <p:spPr>
          <a:xfrm>
            <a:off x="805061" y="3211134"/>
            <a:ext cx="3216252" cy="1392866"/>
          </a:xfrm>
          <a:prstGeom prst="rect">
            <a:avLst/>
          </a:prstGeom>
        </p:spPr>
      </p:pic>
      <p:pic>
        <p:nvPicPr>
          <p:cNvPr id="5" name="Imagen 4">
            <a:extLst>
              <a:ext uri="{FF2B5EF4-FFF2-40B4-BE49-F238E27FC236}">
                <a16:creationId xmlns:a16="http://schemas.microsoft.com/office/drawing/2014/main" id="{A5501864-F2B9-4180-8336-525788AB1CD8}"/>
              </a:ext>
            </a:extLst>
          </p:cNvPr>
          <p:cNvPicPr>
            <a:picLocks noChangeAspect="1"/>
          </p:cNvPicPr>
          <p:nvPr/>
        </p:nvPicPr>
        <p:blipFill rotWithShape="1">
          <a:blip r:embed="rId4"/>
          <a:srcRect t="29667" b="38561"/>
          <a:stretch/>
        </p:blipFill>
        <p:spPr>
          <a:xfrm>
            <a:off x="4381361" y="3393228"/>
            <a:ext cx="4454315" cy="1084522"/>
          </a:xfrm>
          <a:prstGeom prst="rect">
            <a:avLst/>
          </a:prstGeom>
        </p:spPr>
      </p:pic>
    </p:spTree>
    <p:extLst>
      <p:ext uri="{BB962C8B-B14F-4D97-AF65-F5344CB8AC3E}">
        <p14:creationId xmlns:p14="http://schemas.microsoft.com/office/powerpoint/2010/main" val="2598617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¿Qué estrategia utilizaría para determinar cuántos equipos inscritos hay?</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959215"/>
            <a:ext cx="7704000" cy="791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200" dirty="0">
                <a:solidFill>
                  <a:schemeClr val="tx1"/>
                </a:solidFill>
              </a:rPr>
              <a:t>En esta consulta, estamos utilizando la función COUNT(*), que cuenta todas las filas en la tabla "equipo". El resultado de esta consulta será el número total de equipos inscritos en la base de datos "UNIFRANZITOS".</a:t>
            </a:r>
          </a:p>
          <a:p>
            <a:endParaRPr lang="es-MX" sz="1200" dirty="0">
              <a:solidFill>
                <a:schemeClr val="tx1"/>
              </a:solidFill>
            </a:endParaRPr>
          </a:p>
          <a:p>
            <a:r>
              <a:rPr lang="es-MX" sz="1200" dirty="0">
                <a:solidFill>
                  <a:schemeClr val="tx1"/>
                </a:solidFill>
              </a:rPr>
              <a:t>Al usar AS </a:t>
            </a:r>
            <a:r>
              <a:rPr lang="es-MX" sz="1200" dirty="0" err="1">
                <a:solidFill>
                  <a:schemeClr val="tx1"/>
                </a:solidFill>
              </a:rPr>
              <a:t>total_equipos</a:t>
            </a:r>
            <a:r>
              <a:rPr lang="es-MX" sz="1200" dirty="0">
                <a:solidFill>
                  <a:schemeClr val="tx1"/>
                </a:solidFill>
              </a:rPr>
              <a:t>, le estamos dando un alias al resultado para que sea más legible. El número total de equipos inscritos se mostrará bajo el nombre "</a:t>
            </a:r>
            <a:r>
              <a:rPr lang="es-MX" sz="1200" dirty="0" err="1">
                <a:solidFill>
                  <a:schemeClr val="tx1"/>
                </a:solidFill>
              </a:rPr>
              <a:t>total_equipos</a:t>
            </a:r>
            <a:r>
              <a:rPr lang="es-MX" sz="1200" dirty="0">
                <a:solidFill>
                  <a:schemeClr val="tx1"/>
                </a:solidFill>
              </a:rPr>
              <a:t>" en el resultado de la consulta.</a:t>
            </a:r>
          </a:p>
          <a:p>
            <a:endParaRPr lang="es-MX" sz="1200" dirty="0">
              <a:solidFill>
                <a:schemeClr val="tx1"/>
              </a:solidFill>
            </a:endParaRPr>
          </a:p>
          <a:p>
            <a:r>
              <a:rPr lang="es-MX" sz="1200" dirty="0">
                <a:solidFill>
                  <a:schemeClr val="tx1"/>
                </a:solidFill>
              </a:rPr>
              <a:t>Esta estrategia te proporcionará de manera rápida y sencilla el conteo de equipos inscritos en la base de datos. Puedes ejecutar esta consulta directamente en tu sistema de gestión de base de datos o en la interfaz que estés utilizando para interactuar con la base de datos.</a:t>
            </a:r>
          </a:p>
        </p:txBody>
      </p:sp>
      <p:pic>
        <p:nvPicPr>
          <p:cNvPr id="3" name="Imagen 2">
            <a:extLst>
              <a:ext uri="{FF2B5EF4-FFF2-40B4-BE49-F238E27FC236}">
                <a16:creationId xmlns:a16="http://schemas.microsoft.com/office/drawing/2014/main" id="{9375A0D0-7849-4FE5-AACB-C5D17B4C636F}"/>
              </a:ext>
            </a:extLst>
          </p:cNvPr>
          <p:cNvPicPr>
            <a:picLocks noChangeAspect="1"/>
          </p:cNvPicPr>
          <p:nvPr/>
        </p:nvPicPr>
        <p:blipFill rotWithShape="1">
          <a:blip r:embed="rId3"/>
          <a:srcRect l="18023" t="47337" r="52443" b="29913"/>
          <a:stretch/>
        </p:blipFill>
        <p:spPr>
          <a:xfrm>
            <a:off x="805061" y="3211134"/>
            <a:ext cx="3216252" cy="1392866"/>
          </a:xfrm>
          <a:prstGeom prst="rect">
            <a:avLst/>
          </a:prstGeom>
        </p:spPr>
      </p:pic>
      <p:pic>
        <p:nvPicPr>
          <p:cNvPr id="5" name="Imagen 4">
            <a:extLst>
              <a:ext uri="{FF2B5EF4-FFF2-40B4-BE49-F238E27FC236}">
                <a16:creationId xmlns:a16="http://schemas.microsoft.com/office/drawing/2014/main" id="{A5501864-F2B9-4180-8336-525788AB1CD8}"/>
              </a:ext>
            </a:extLst>
          </p:cNvPr>
          <p:cNvPicPr>
            <a:picLocks noChangeAspect="1"/>
          </p:cNvPicPr>
          <p:nvPr/>
        </p:nvPicPr>
        <p:blipFill rotWithShape="1">
          <a:blip r:embed="rId4"/>
          <a:srcRect t="29667" b="38561"/>
          <a:stretch/>
        </p:blipFill>
        <p:spPr>
          <a:xfrm>
            <a:off x="4381361" y="3393228"/>
            <a:ext cx="4454315" cy="1084522"/>
          </a:xfrm>
          <a:prstGeom prst="rect">
            <a:avLst/>
          </a:prstGeom>
        </p:spPr>
      </p:pic>
    </p:spTree>
    <p:extLst>
      <p:ext uri="{BB962C8B-B14F-4D97-AF65-F5344CB8AC3E}">
        <p14:creationId xmlns:p14="http://schemas.microsoft.com/office/powerpoint/2010/main" val="3082166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¿Qué estrategia utilizaría para determinar cuántos jugadores pertenecen a la categoría VARONES o </a:t>
            </a:r>
            <a:r>
              <a:rPr lang="es-MX" sz="1600" dirty="0" err="1">
                <a:solidFill>
                  <a:schemeClr val="accent2">
                    <a:lumMod val="75000"/>
                  </a:schemeClr>
                </a:solidFill>
              </a:rPr>
              <a:t>Categoria</a:t>
            </a:r>
            <a:br>
              <a:rPr lang="es-MX" sz="1600" dirty="0">
                <a:solidFill>
                  <a:schemeClr val="accent2">
                    <a:lumMod val="75000"/>
                  </a:schemeClr>
                </a:solidFill>
              </a:rPr>
            </a:br>
            <a:r>
              <a:rPr lang="es-MX" sz="1600" dirty="0">
                <a:solidFill>
                  <a:schemeClr val="accent2">
                    <a:lumMod val="75000"/>
                  </a:schemeClr>
                </a:solidFill>
              </a:rPr>
              <a:t>MUJERES.</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805061" y="1110887"/>
            <a:ext cx="7704000" cy="1460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200" dirty="0">
              <a:solidFill>
                <a:schemeClr val="tx1"/>
              </a:solidFill>
            </a:endParaRPr>
          </a:p>
          <a:p>
            <a:endParaRPr lang="es-MX" sz="1200" dirty="0">
              <a:solidFill>
                <a:schemeClr val="tx1"/>
              </a:solidFill>
            </a:endParaRPr>
          </a:p>
          <a:p>
            <a:r>
              <a:rPr lang="es-MX" sz="1200" dirty="0">
                <a:solidFill>
                  <a:schemeClr val="tx1"/>
                </a:solidFill>
              </a:rPr>
              <a:t>Para determinar cuántos jugadores pertenecen a la categoría "VARONES" o "MUJERES" utilizando la función COUNT, puedes hacerlo utilizando una consulta que agrupe los jugadores por categoría y luego cuente el número de jugadores en cada categoría. Aquí tienes la estrategia:</a:t>
            </a:r>
          </a:p>
        </p:txBody>
      </p:sp>
      <p:pic>
        <p:nvPicPr>
          <p:cNvPr id="4" name="Imagen 3">
            <a:extLst>
              <a:ext uri="{FF2B5EF4-FFF2-40B4-BE49-F238E27FC236}">
                <a16:creationId xmlns:a16="http://schemas.microsoft.com/office/drawing/2014/main" id="{9B7AC4C8-2432-4760-802D-0FC9FD2720BD}"/>
              </a:ext>
            </a:extLst>
          </p:cNvPr>
          <p:cNvPicPr>
            <a:picLocks noChangeAspect="1"/>
          </p:cNvPicPr>
          <p:nvPr/>
        </p:nvPicPr>
        <p:blipFill rotWithShape="1">
          <a:blip r:embed="rId3"/>
          <a:srcRect l="17674" t="35755" r="42442" b="28458"/>
          <a:stretch/>
        </p:blipFill>
        <p:spPr>
          <a:xfrm>
            <a:off x="1424762" y="2399470"/>
            <a:ext cx="4369982" cy="2204530"/>
          </a:xfrm>
          <a:prstGeom prst="rect">
            <a:avLst/>
          </a:prstGeom>
        </p:spPr>
      </p:pic>
      <p:sp>
        <p:nvSpPr>
          <p:cNvPr id="9" name="Google Shape;204;p19">
            <a:extLst>
              <a:ext uri="{FF2B5EF4-FFF2-40B4-BE49-F238E27FC236}">
                <a16:creationId xmlns:a16="http://schemas.microsoft.com/office/drawing/2014/main" id="{CA2AC787-DB80-4C98-BF9B-51B0673A1391}"/>
              </a:ext>
            </a:extLst>
          </p:cNvPr>
          <p:cNvSpPr txBox="1">
            <a:spLocks/>
          </p:cNvSpPr>
          <p:nvPr/>
        </p:nvSpPr>
        <p:spPr>
          <a:xfrm>
            <a:off x="6249908" y="2723485"/>
            <a:ext cx="2527005" cy="1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200" dirty="0">
              <a:solidFill>
                <a:schemeClr val="tx1"/>
              </a:solidFill>
            </a:endParaRPr>
          </a:p>
          <a:p>
            <a:r>
              <a:rPr lang="es-MX" sz="1200" dirty="0">
                <a:solidFill>
                  <a:srgbClr val="00B050"/>
                </a:solidFill>
              </a:rPr>
              <a:t>RECORDEMOS QUE NOS FALTA UN JUGADOR QUE LO ELIMINAMOS ANTERIORMENTE Y TAMBIEN QUE UN JUGADOR CAMBIO SU EDAD DE 19 A 21.</a:t>
            </a:r>
          </a:p>
        </p:txBody>
      </p:sp>
    </p:spTree>
    <p:extLst>
      <p:ext uri="{BB962C8B-B14F-4D97-AF65-F5344CB8AC3E}">
        <p14:creationId xmlns:p14="http://schemas.microsoft.com/office/powerpoint/2010/main" val="657901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a:t>
            </a:r>
            <a:r>
              <a:rPr lang="es-MX" sz="1600" dirty="0">
                <a:solidFill>
                  <a:schemeClr val="accent2">
                    <a:lumMod val="75000"/>
                  </a:schemeClr>
                </a:solidFill>
              </a:rPr>
              <a:t>¿Qué estrategia utilizaría para determinar cuántos jugadores pertenecen a la categoría VARONES o </a:t>
            </a:r>
            <a:r>
              <a:rPr lang="es-MX" sz="1600" dirty="0" err="1">
                <a:solidFill>
                  <a:schemeClr val="accent2">
                    <a:lumMod val="75000"/>
                  </a:schemeClr>
                </a:solidFill>
              </a:rPr>
              <a:t>Categoria</a:t>
            </a:r>
            <a:br>
              <a:rPr lang="es-MX" sz="1600" dirty="0">
                <a:solidFill>
                  <a:schemeClr val="accent2">
                    <a:lumMod val="75000"/>
                  </a:schemeClr>
                </a:solidFill>
              </a:rPr>
            </a:br>
            <a:r>
              <a:rPr lang="es-MX" sz="1600" dirty="0">
                <a:solidFill>
                  <a:schemeClr val="accent2">
                    <a:lumMod val="75000"/>
                  </a:schemeClr>
                </a:solidFill>
              </a:rPr>
              <a:t>MUJERES.</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668592" y="954164"/>
            <a:ext cx="7704000" cy="38757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200" dirty="0">
              <a:solidFill>
                <a:schemeClr val="tx1"/>
              </a:solidFill>
            </a:endParaRPr>
          </a:p>
          <a:p>
            <a:endParaRPr lang="es-MX" sz="1200" dirty="0">
              <a:solidFill>
                <a:schemeClr val="tx1"/>
              </a:solidFill>
            </a:endParaRPr>
          </a:p>
          <a:p>
            <a:r>
              <a:rPr lang="es-MX" sz="1200" dirty="0">
                <a:solidFill>
                  <a:schemeClr val="tx1"/>
                </a:solidFill>
              </a:rPr>
              <a:t>En esta consulta:</a:t>
            </a:r>
          </a:p>
          <a:p>
            <a:endParaRPr lang="es-MX" sz="1200" dirty="0">
              <a:solidFill>
                <a:schemeClr val="tx1"/>
              </a:solidFill>
            </a:endParaRPr>
          </a:p>
          <a:p>
            <a:r>
              <a:rPr lang="es-MX" sz="1200" dirty="0">
                <a:solidFill>
                  <a:schemeClr val="tx1"/>
                </a:solidFill>
              </a:rPr>
              <a:t>Utilizamos un INNER JOIN para combinar las tablas "jugador" (j) y "equipo" (e) en función de la igualdad entre </a:t>
            </a:r>
            <a:r>
              <a:rPr lang="es-MX" sz="1200" dirty="0" err="1">
                <a:solidFill>
                  <a:schemeClr val="tx1"/>
                </a:solidFill>
              </a:rPr>
              <a:t>j.id_equipo</a:t>
            </a:r>
            <a:r>
              <a:rPr lang="es-MX" sz="1200" dirty="0">
                <a:solidFill>
                  <a:schemeClr val="tx1"/>
                </a:solidFill>
              </a:rPr>
              <a:t> y </a:t>
            </a:r>
            <a:r>
              <a:rPr lang="es-MX" sz="1200" dirty="0" err="1">
                <a:solidFill>
                  <a:schemeClr val="tx1"/>
                </a:solidFill>
              </a:rPr>
              <a:t>e.id_equipo</a:t>
            </a:r>
            <a:r>
              <a:rPr lang="es-MX" sz="1200" dirty="0">
                <a:solidFill>
                  <a:schemeClr val="tx1"/>
                </a:solidFill>
              </a:rPr>
              <a:t>.</a:t>
            </a:r>
          </a:p>
          <a:p>
            <a:endParaRPr lang="es-MX" sz="1200" dirty="0">
              <a:solidFill>
                <a:schemeClr val="tx1"/>
              </a:solidFill>
            </a:endParaRPr>
          </a:p>
          <a:p>
            <a:r>
              <a:rPr lang="es-MX" sz="1200" dirty="0">
                <a:solidFill>
                  <a:schemeClr val="tx1"/>
                </a:solidFill>
              </a:rPr>
              <a:t>La cláusula WHERE se utiliza para filtrar las filas donde la categoría del equipo sea 'VARONES' o 'MUJERES'.</a:t>
            </a:r>
          </a:p>
          <a:p>
            <a:endParaRPr lang="es-MX" sz="1200" dirty="0">
              <a:solidFill>
                <a:schemeClr val="tx1"/>
              </a:solidFill>
            </a:endParaRPr>
          </a:p>
          <a:p>
            <a:r>
              <a:rPr lang="es-MX" sz="1200" dirty="0">
                <a:solidFill>
                  <a:schemeClr val="tx1"/>
                </a:solidFill>
              </a:rPr>
              <a:t>La función COUNT(*) se utiliza para contar el número de jugadores en cada categoría.</a:t>
            </a:r>
          </a:p>
          <a:p>
            <a:endParaRPr lang="es-MX" sz="1200" dirty="0">
              <a:solidFill>
                <a:schemeClr val="tx1"/>
              </a:solidFill>
            </a:endParaRPr>
          </a:p>
          <a:p>
            <a:r>
              <a:rPr lang="es-MX" sz="1200" dirty="0">
                <a:solidFill>
                  <a:schemeClr val="tx1"/>
                </a:solidFill>
              </a:rPr>
              <a:t>La cláusula GROUP BY se utiliza para agrupar los resultados por la columna "</a:t>
            </a:r>
            <a:r>
              <a:rPr lang="es-MX" sz="1200" dirty="0" err="1">
                <a:solidFill>
                  <a:schemeClr val="tx1"/>
                </a:solidFill>
              </a:rPr>
              <a:t>categoria</a:t>
            </a:r>
            <a:r>
              <a:rPr lang="es-MX" sz="1200" dirty="0">
                <a:solidFill>
                  <a:schemeClr val="tx1"/>
                </a:solidFill>
              </a:rPr>
              <a:t>" de la tabla "equipo".</a:t>
            </a:r>
          </a:p>
          <a:p>
            <a:endParaRPr lang="es-MX" sz="1200" dirty="0">
              <a:solidFill>
                <a:schemeClr val="tx1"/>
              </a:solidFill>
            </a:endParaRPr>
          </a:p>
          <a:p>
            <a:r>
              <a:rPr lang="es-MX" sz="1200" dirty="0">
                <a:solidFill>
                  <a:schemeClr val="tx1"/>
                </a:solidFill>
              </a:rPr>
              <a:t>El resultado de esta consulta mostrará el número de jugadores en las categorías "VARONES" y "MUJERES". La columna "</a:t>
            </a:r>
            <a:r>
              <a:rPr lang="es-MX" sz="1200" dirty="0" err="1">
                <a:solidFill>
                  <a:schemeClr val="tx1"/>
                </a:solidFill>
              </a:rPr>
              <a:t>categoria</a:t>
            </a:r>
            <a:r>
              <a:rPr lang="es-MX" sz="1200" dirty="0">
                <a:solidFill>
                  <a:schemeClr val="tx1"/>
                </a:solidFill>
              </a:rPr>
              <a:t>" mostrará la categoría correspondiente y la columna "</a:t>
            </a:r>
            <a:r>
              <a:rPr lang="es-MX" sz="1200" dirty="0" err="1">
                <a:solidFill>
                  <a:schemeClr val="tx1"/>
                </a:solidFill>
              </a:rPr>
              <a:t>total_jugadores</a:t>
            </a:r>
            <a:r>
              <a:rPr lang="es-MX" sz="1200" dirty="0">
                <a:solidFill>
                  <a:schemeClr val="tx1"/>
                </a:solidFill>
              </a:rPr>
              <a:t>" mostrará el recuento de jugadores en cada categoría.</a:t>
            </a:r>
          </a:p>
          <a:p>
            <a:endParaRPr lang="es-MX" sz="1200" dirty="0">
              <a:solidFill>
                <a:schemeClr val="tx1"/>
              </a:solidFill>
            </a:endParaRPr>
          </a:p>
          <a:p>
            <a:r>
              <a:rPr lang="es-MX" sz="1200" dirty="0">
                <a:solidFill>
                  <a:schemeClr val="tx1"/>
                </a:solidFill>
              </a:rPr>
              <a:t>Esta estrategia utiliza la función COUNT para calcular el número de jugadores en cada categoría y te proporcionará una vista desglosada de los jugadores por categoría.</a:t>
            </a:r>
          </a:p>
        </p:txBody>
      </p:sp>
    </p:spTree>
    <p:extLst>
      <p:ext uri="{BB962C8B-B14F-4D97-AF65-F5344CB8AC3E}">
        <p14:creationId xmlns:p14="http://schemas.microsoft.com/office/powerpoint/2010/main" val="178157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7960150" y="3070053"/>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7918475" y="2298096"/>
            <a:ext cx="347435" cy="345534"/>
            <a:chOff x="3527780" y="2885263"/>
            <a:chExt cx="347435" cy="345534"/>
          </a:xfrm>
        </p:grpSpPr>
        <p:sp>
          <p:nvSpPr>
            <p:cNvPr id="141" name="Google Shape;141;p17"/>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7"/>
          <p:cNvGrpSpPr/>
          <p:nvPr/>
        </p:nvGrpSpPr>
        <p:grpSpPr>
          <a:xfrm>
            <a:off x="7984671" y="3842588"/>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Creamos la tabla campeonato con tres columnas: </a:t>
            </a:r>
            <a:r>
              <a:rPr lang="es-MX" sz="1400" dirty="0" err="1">
                <a:solidFill>
                  <a:schemeClr val="tx2">
                    <a:lumMod val="75000"/>
                  </a:schemeClr>
                </a:solidFill>
              </a:rPr>
              <a:t>id_campeonato</a:t>
            </a:r>
            <a:r>
              <a:rPr lang="es-MX" sz="1400" dirty="0">
                <a:solidFill>
                  <a:schemeClr val="tx2">
                    <a:lumMod val="75000"/>
                  </a:schemeClr>
                </a:solidFill>
              </a:rPr>
              <a:t>, </a:t>
            </a:r>
            <a:r>
              <a:rPr lang="es-MX" sz="1400" dirty="0" err="1">
                <a:solidFill>
                  <a:schemeClr val="tx2">
                    <a:lumMod val="75000"/>
                  </a:schemeClr>
                </a:solidFill>
              </a:rPr>
              <a:t>nombre_campeonato</a:t>
            </a:r>
            <a:r>
              <a:rPr lang="es-MX" sz="1400" dirty="0">
                <a:solidFill>
                  <a:schemeClr val="tx2">
                    <a:lumMod val="75000"/>
                  </a:schemeClr>
                </a:solidFill>
              </a:rPr>
              <a:t> y sede.</a:t>
            </a:r>
            <a:r>
              <a:rPr lang="es-MX" sz="1400" dirty="0">
                <a:solidFill>
                  <a:schemeClr val="accent2">
                    <a:lumMod val="60000"/>
                    <a:lumOff val="40000"/>
                  </a:schemeClr>
                </a:solidFill>
              </a:rPr>
              <a:t> La columna </a:t>
            </a:r>
            <a:r>
              <a:rPr lang="es-MX" sz="1400" dirty="0" err="1">
                <a:solidFill>
                  <a:schemeClr val="accent2">
                    <a:lumMod val="60000"/>
                    <a:lumOff val="40000"/>
                  </a:schemeClr>
                </a:solidFill>
              </a:rPr>
              <a:t>id_campeonato</a:t>
            </a:r>
            <a:r>
              <a:rPr lang="es-MX" sz="1400" dirty="0">
                <a:solidFill>
                  <a:schemeClr val="accent2">
                    <a:lumMod val="60000"/>
                    <a:lumOff val="40000"/>
                  </a:schemeClr>
                </a:solidFill>
              </a:rPr>
              <a:t> es la clave primaria.</a:t>
            </a:r>
          </a:p>
        </p:txBody>
      </p:sp>
      <p:pic>
        <p:nvPicPr>
          <p:cNvPr id="5" name="Imagen 4">
            <a:extLst>
              <a:ext uri="{FF2B5EF4-FFF2-40B4-BE49-F238E27FC236}">
                <a16:creationId xmlns:a16="http://schemas.microsoft.com/office/drawing/2014/main" id="{6EB470F3-13D8-42C9-B200-83890533678E}"/>
              </a:ext>
            </a:extLst>
          </p:cNvPr>
          <p:cNvPicPr>
            <a:picLocks noChangeAspect="1"/>
          </p:cNvPicPr>
          <p:nvPr/>
        </p:nvPicPr>
        <p:blipFill rotWithShape="1">
          <a:blip r:embed="rId3"/>
          <a:srcRect l="20232" t="30851" r="36978" b="40953"/>
          <a:stretch/>
        </p:blipFill>
        <p:spPr>
          <a:xfrm>
            <a:off x="713235" y="2005613"/>
            <a:ext cx="5285587" cy="1958088"/>
          </a:xfrm>
          <a:prstGeom prst="rect">
            <a:avLst/>
          </a:prstGeom>
          <a:ln>
            <a:noFill/>
          </a:ln>
          <a:effectLst>
            <a:outerShdw blurRad="292100" dist="139700" dir="2700000" algn="tl" rotWithShape="0">
              <a:srgbClr val="333333">
                <a:alpha val="65000"/>
              </a:srgbClr>
            </a:outerShdw>
          </a:effectLst>
        </p:spPr>
      </p:pic>
      <p:pic>
        <p:nvPicPr>
          <p:cNvPr id="8" name="Imagen 7">
            <a:extLst>
              <a:ext uri="{FF2B5EF4-FFF2-40B4-BE49-F238E27FC236}">
                <a16:creationId xmlns:a16="http://schemas.microsoft.com/office/drawing/2014/main" id="{720B500F-E8C0-4DA2-A1E6-780BFBC90941}"/>
              </a:ext>
            </a:extLst>
          </p:cNvPr>
          <p:cNvPicPr>
            <a:picLocks noChangeAspect="1"/>
          </p:cNvPicPr>
          <p:nvPr/>
        </p:nvPicPr>
        <p:blipFill rotWithShape="1">
          <a:blip r:embed="rId4"/>
          <a:srcRect l="54535" t="20865" r="26395" b="61012"/>
          <a:stretch/>
        </p:blipFill>
        <p:spPr>
          <a:xfrm>
            <a:off x="6469722" y="2292628"/>
            <a:ext cx="2362185" cy="1262178"/>
          </a:xfrm>
          <a:prstGeom prst="rect">
            <a:avLst/>
          </a:prstGeom>
        </p:spPr>
      </p:pic>
      <p:sp>
        <p:nvSpPr>
          <p:cNvPr id="56" name="Google Shape;108;p17">
            <a:extLst>
              <a:ext uri="{FF2B5EF4-FFF2-40B4-BE49-F238E27FC236}">
                <a16:creationId xmlns:a16="http://schemas.microsoft.com/office/drawing/2014/main" id="{404C85FB-D78C-401B-A0D8-862CC259B115}"/>
              </a:ext>
            </a:extLst>
          </p:cNvPr>
          <p:cNvSpPr txBox="1">
            <a:spLocks/>
          </p:cNvSpPr>
          <p:nvPr/>
        </p:nvSpPr>
        <p:spPr>
          <a:xfrm>
            <a:off x="6307706" y="1839243"/>
            <a:ext cx="2686216" cy="388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Diseño a replicar de la tabla</a:t>
            </a:r>
            <a:endParaRPr lang="es-MX" sz="1400" dirty="0">
              <a:solidFill>
                <a:schemeClr val="accent2">
                  <a:lumMod val="60000"/>
                  <a:lumOff val="40000"/>
                </a:schemeClr>
              </a:solidFill>
            </a:endParaRPr>
          </a:p>
        </p:txBody>
      </p:sp>
    </p:spTree>
    <p:extLst>
      <p:ext uri="{BB962C8B-B14F-4D97-AF65-F5344CB8AC3E}">
        <p14:creationId xmlns:p14="http://schemas.microsoft.com/office/powerpoint/2010/main" val="2751287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0"/>
          <p:cNvSpPr txBox="1">
            <a:spLocks noGrp="1"/>
          </p:cNvSpPr>
          <p:nvPr>
            <p:ph type="title"/>
          </p:nvPr>
        </p:nvSpPr>
        <p:spPr>
          <a:xfrm>
            <a:off x="2995368" y="2283750"/>
            <a:ext cx="2629256"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GRACIAS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4" name="Google Shape;164;p17"/>
          <p:cNvGrpSpPr/>
          <p:nvPr/>
        </p:nvGrpSpPr>
        <p:grpSpPr>
          <a:xfrm>
            <a:off x="8103122" y="4148740"/>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Insertamos datos en la tabla campeonato: </a:t>
            </a:r>
            <a:r>
              <a:rPr lang="es-MX" sz="1400" dirty="0">
                <a:solidFill>
                  <a:schemeClr val="tx2">
                    <a:lumMod val="75000"/>
                  </a:schemeClr>
                </a:solidFill>
              </a:rPr>
              <a:t>Se</a:t>
            </a:r>
            <a:r>
              <a:rPr lang="es-MX" sz="1400" dirty="0">
                <a:solidFill>
                  <a:schemeClr val="accent1">
                    <a:lumMod val="75000"/>
                  </a:schemeClr>
                </a:solidFill>
              </a:rPr>
              <a:t> </a:t>
            </a:r>
            <a:r>
              <a:rPr lang="es-MX" sz="1400" dirty="0">
                <a:solidFill>
                  <a:schemeClr val="tx2">
                    <a:lumMod val="75000"/>
                  </a:schemeClr>
                </a:solidFill>
              </a:rPr>
              <a:t>insertan dos registros en la tabla campeonato con información sobre campeonatos, especificando el </a:t>
            </a:r>
            <a:r>
              <a:rPr lang="es-MX" sz="1400" dirty="0" err="1">
                <a:solidFill>
                  <a:schemeClr val="tx2">
                    <a:lumMod val="75000"/>
                  </a:schemeClr>
                </a:solidFill>
              </a:rPr>
              <a:t>id_campeonato</a:t>
            </a:r>
            <a:r>
              <a:rPr lang="es-MX" sz="1400" dirty="0">
                <a:solidFill>
                  <a:schemeClr val="tx2">
                    <a:lumMod val="75000"/>
                  </a:schemeClr>
                </a:solidFill>
              </a:rPr>
              <a:t>, el </a:t>
            </a:r>
            <a:r>
              <a:rPr lang="es-MX" sz="1400" dirty="0" err="1">
                <a:solidFill>
                  <a:schemeClr val="tx2">
                    <a:lumMod val="75000"/>
                  </a:schemeClr>
                </a:solidFill>
              </a:rPr>
              <a:t>nombre_campeonato</a:t>
            </a:r>
            <a:r>
              <a:rPr lang="es-MX" sz="1400" dirty="0">
                <a:solidFill>
                  <a:schemeClr val="tx2">
                    <a:lumMod val="75000"/>
                  </a:schemeClr>
                </a:solidFill>
              </a:rPr>
              <a:t> y la sede.   </a:t>
            </a:r>
            <a:endParaRPr lang="es-MX" sz="1400" dirty="0">
              <a:solidFill>
                <a:schemeClr val="accent2">
                  <a:lumMod val="60000"/>
                  <a:lumOff val="40000"/>
                </a:schemeClr>
              </a:solidFill>
            </a:endParaRPr>
          </a:p>
        </p:txBody>
      </p:sp>
      <p:pic>
        <p:nvPicPr>
          <p:cNvPr id="4" name="Imagen 3">
            <a:extLst>
              <a:ext uri="{FF2B5EF4-FFF2-40B4-BE49-F238E27FC236}">
                <a16:creationId xmlns:a16="http://schemas.microsoft.com/office/drawing/2014/main" id="{ABCE207A-4DA0-4A3F-9B7E-4DB6E83488D3}"/>
              </a:ext>
            </a:extLst>
          </p:cNvPr>
          <p:cNvPicPr>
            <a:picLocks noChangeAspect="1"/>
          </p:cNvPicPr>
          <p:nvPr/>
        </p:nvPicPr>
        <p:blipFill rotWithShape="1">
          <a:blip r:embed="rId3"/>
          <a:srcRect l="19698" t="25682" r="16977" b="44390"/>
          <a:stretch/>
        </p:blipFill>
        <p:spPr>
          <a:xfrm>
            <a:off x="1426579" y="2144665"/>
            <a:ext cx="6640148" cy="17643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9659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4" name="Google Shape;164;p17"/>
          <p:cNvGrpSpPr/>
          <p:nvPr/>
        </p:nvGrpSpPr>
        <p:grpSpPr>
          <a:xfrm>
            <a:off x="8049345" y="4357431"/>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Creamos la tabla equipo: </a:t>
            </a:r>
            <a:r>
              <a:rPr lang="es-MX" sz="1400" dirty="0">
                <a:solidFill>
                  <a:schemeClr val="tx2">
                    <a:lumMod val="75000"/>
                  </a:schemeClr>
                </a:solidFill>
              </a:rPr>
              <a:t>Se crea la tabla equipo con cinco columnas: </a:t>
            </a:r>
            <a:r>
              <a:rPr lang="es-MX" sz="1400" dirty="0" err="1">
                <a:solidFill>
                  <a:schemeClr val="tx2">
                    <a:lumMod val="75000"/>
                  </a:schemeClr>
                </a:solidFill>
              </a:rPr>
              <a:t>id_equipo</a:t>
            </a:r>
            <a:r>
              <a:rPr lang="es-MX" sz="1400" dirty="0">
                <a:solidFill>
                  <a:schemeClr val="tx2">
                    <a:lumMod val="75000"/>
                  </a:schemeClr>
                </a:solidFill>
              </a:rPr>
              <a:t>, </a:t>
            </a:r>
            <a:r>
              <a:rPr lang="es-MX" sz="1400" dirty="0" err="1">
                <a:solidFill>
                  <a:schemeClr val="tx2">
                    <a:lumMod val="75000"/>
                  </a:schemeClr>
                </a:solidFill>
              </a:rPr>
              <a:t>nombre_equipo</a:t>
            </a:r>
            <a:r>
              <a:rPr lang="es-MX" sz="1400" dirty="0">
                <a:solidFill>
                  <a:schemeClr val="tx2">
                    <a:lumMod val="75000"/>
                  </a:schemeClr>
                </a:solidFill>
              </a:rPr>
              <a:t>, </a:t>
            </a:r>
            <a:r>
              <a:rPr lang="es-MX" sz="1400" dirty="0" err="1">
                <a:solidFill>
                  <a:schemeClr val="tx2">
                    <a:lumMod val="75000"/>
                  </a:schemeClr>
                </a:solidFill>
              </a:rPr>
              <a:t>categoria</a:t>
            </a:r>
            <a:r>
              <a:rPr lang="es-MX" sz="1400" dirty="0">
                <a:solidFill>
                  <a:schemeClr val="tx2">
                    <a:lumMod val="75000"/>
                  </a:schemeClr>
                </a:solidFill>
              </a:rPr>
              <a:t>, </a:t>
            </a:r>
            <a:r>
              <a:rPr lang="es-MX" sz="1400" dirty="0" err="1">
                <a:solidFill>
                  <a:schemeClr val="accent2">
                    <a:lumMod val="60000"/>
                    <a:lumOff val="40000"/>
                  </a:schemeClr>
                </a:solidFill>
              </a:rPr>
              <a:t>id_campeonato</a:t>
            </a:r>
            <a:r>
              <a:rPr lang="es-MX" sz="1400" dirty="0">
                <a:solidFill>
                  <a:schemeClr val="accent2">
                    <a:lumMod val="60000"/>
                    <a:lumOff val="40000"/>
                  </a:schemeClr>
                </a:solidFill>
              </a:rPr>
              <a:t>, y una clave (FOREIGN KEY)</a:t>
            </a:r>
            <a:r>
              <a:rPr lang="es-MX" sz="1400" dirty="0">
                <a:solidFill>
                  <a:schemeClr val="tx2">
                    <a:lumMod val="75000"/>
                  </a:schemeClr>
                </a:solidFill>
              </a:rPr>
              <a:t> que está relacionada con la tabla campeonato a través del campo </a:t>
            </a:r>
            <a:r>
              <a:rPr lang="es-MX" sz="1400" dirty="0" err="1">
                <a:solidFill>
                  <a:schemeClr val="tx2">
                    <a:lumMod val="75000"/>
                  </a:schemeClr>
                </a:solidFill>
              </a:rPr>
              <a:t>id_campeonato</a:t>
            </a:r>
            <a:r>
              <a:rPr lang="es-MX" sz="1400" dirty="0">
                <a:solidFill>
                  <a:schemeClr val="tx2">
                    <a:lumMod val="75000"/>
                  </a:schemeClr>
                </a:solidFill>
              </a:rPr>
              <a:t>. La columna </a:t>
            </a:r>
            <a:r>
              <a:rPr lang="es-MX" sz="1400" dirty="0" err="1">
                <a:solidFill>
                  <a:schemeClr val="tx2">
                    <a:lumMod val="75000"/>
                  </a:schemeClr>
                </a:solidFill>
              </a:rPr>
              <a:t>id_equipo</a:t>
            </a:r>
            <a:r>
              <a:rPr lang="es-MX" sz="1400" dirty="0">
                <a:solidFill>
                  <a:schemeClr val="tx2">
                    <a:lumMod val="75000"/>
                  </a:schemeClr>
                </a:solidFill>
              </a:rPr>
              <a:t> es la clave primaria.</a:t>
            </a:r>
            <a:r>
              <a:rPr lang="es-MX" sz="1400" dirty="0">
                <a:solidFill>
                  <a:schemeClr val="accent2">
                    <a:lumMod val="60000"/>
                    <a:lumOff val="40000"/>
                  </a:schemeClr>
                </a:solidFill>
              </a:rPr>
              <a:t> </a:t>
            </a:r>
          </a:p>
        </p:txBody>
      </p:sp>
      <p:pic>
        <p:nvPicPr>
          <p:cNvPr id="3" name="Imagen 2">
            <a:extLst>
              <a:ext uri="{FF2B5EF4-FFF2-40B4-BE49-F238E27FC236}">
                <a16:creationId xmlns:a16="http://schemas.microsoft.com/office/drawing/2014/main" id="{0323F900-EA96-4138-BA39-AC7F2819A63A}"/>
              </a:ext>
            </a:extLst>
          </p:cNvPr>
          <p:cNvPicPr>
            <a:picLocks noChangeAspect="1"/>
          </p:cNvPicPr>
          <p:nvPr/>
        </p:nvPicPr>
        <p:blipFill rotWithShape="1">
          <a:blip r:embed="rId3"/>
          <a:srcRect l="20930" t="23140" r="13565" b="45217"/>
          <a:stretch/>
        </p:blipFill>
        <p:spPr>
          <a:xfrm>
            <a:off x="412789" y="2277086"/>
            <a:ext cx="5594606" cy="1519472"/>
          </a:xfrm>
          <a:prstGeom prst="rect">
            <a:avLst/>
          </a:prstGeom>
          <a:ln>
            <a:noFill/>
          </a:ln>
          <a:effectLst>
            <a:outerShdw blurRad="292100" dist="139700" dir="2700000" algn="tl" rotWithShape="0">
              <a:srgbClr val="333333">
                <a:alpha val="65000"/>
              </a:srgbClr>
            </a:outerShdw>
          </a:effectLst>
        </p:spPr>
      </p:pic>
      <p:sp>
        <p:nvSpPr>
          <p:cNvPr id="51" name="Google Shape;108;p17">
            <a:extLst>
              <a:ext uri="{FF2B5EF4-FFF2-40B4-BE49-F238E27FC236}">
                <a16:creationId xmlns:a16="http://schemas.microsoft.com/office/drawing/2014/main" id="{04053AFA-3ABC-4412-9910-8154049A78AC}"/>
              </a:ext>
            </a:extLst>
          </p:cNvPr>
          <p:cNvSpPr txBox="1">
            <a:spLocks/>
          </p:cNvSpPr>
          <p:nvPr/>
        </p:nvSpPr>
        <p:spPr>
          <a:xfrm>
            <a:off x="6307706" y="1839243"/>
            <a:ext cx="2686216" cy="388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Diseño a replicar de la tabla</a:t>
            </a:r>
            <a:endParaRPr lang="es-MX" sz="1400" dirty="0">
              <a:solidFill>
                <a:schemeClr val="accent2">
                  <a:lumMod val="60000"/>
                  <a:lumOff val="40000"/>
                </a:schemeClr>
              </a:solidFill>
            </a:endParaRPr>
          </a:p>
        </p:txBody>
      </p:sp>
      <p:pic>
        <p:nvPicPr>
          <p:cNvPr id="6" name="Imagen 5">
            <a:extLst>
              <a:ext uri="{FF2B5EF4-FFF2-40B4-BE49-F238E27FC236}">
                <a16:creationId xmlns:a16="http://schemas.microsoft.com/office/drawing/2014/main" id="{A763B219-4950-417B-8781-3C2DBF3659DA}"/>
              </a:ext>
            </a:extLst>
          </p:cNvPr>
          <p:cNvPicPr>
            <a:picLocks noChangeAspect="1"/>
          </p:cNvPicPr>
          <p:nvPr/>
        </p:nvPicPr>
        <p:blipFill rotWithShape="1">
          <a:blip r:embed="rId4"/>
          <a:srcRect l="56395" t="43309" r="27791" b="36324"/>
          <a:stretch/>
        </p:blipFill>
        <p:spPr>
          <a:xfrm>
            <a:off x="6358417" y="2392212"/>
            <a:ext cx="2471258" cy="1789459"/>
          </a:xfrm>
          <a:prstGeom prst="rect">
            <a:avLst/>
          </a:prstGeom>
        </p:spPr>
      </p:pic>
    </p:spTree>
    <p:extLst>
      <p:ext uri="{BB962C8B-B14F-4D97-AF65-F5344CB8AC3E}">
        <p14:creationId xmlns:p14="http://schemas.microsoft.com/office/powerpoint/2010/main" val="181370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8029801" y="4183539"/>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8226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Insertamos datos tabla equipo: </a:t>
            </a:r>
            <a:r>
              <a:rPr lang="es-MX" sz="1400" dirty="0">
                <a:solidFill>
                  <a:schemeClr val="tx2">
                    <a:lumMod val="75000"/>
                  </a:schemeClr>
                </a:solidFill>
              </a:rPr>
              <a:t>Se insertan tres registros en la tabla equipo con información sobre equipos, especificando el </a:t>
            </a:r>
            <a:r>
              <a:rPr lang="es-MX" sz="1400" dirty="0" err="1">
                <a:solidFill>
                  <a:schemeClr val="tx2">
                    <a:lumMod val="75000"/>
                  </a:schemeClr>
                </a:solidFill>
              </a:rPr>
              <a:t>id_equipo</a:t>
            </a:r>
            <a:r>
              <a:rPr lang="es-MX" sz="1400" dirty="0">
                <a:solidFill>
                  <a:schemeClr val="tx2">
                    <a:lumMod val="75000"/>
                  </a:schemeClr>
                </a:solidFill>
              </a:rPr>
              <a:t>, el </a:t>
            </a:r>
            <a:r>
              <a:rPr lang="es-MX" sz="1400" dirty="0" err="1">
                <a:solidFill>
                  <a:schemeClr val="tx2">
                    <a:lumMod val="75000"/>
                  </a:schemeClr>
                </a:solidFill>
              </a:rPr>
              <a:t>nombre_equipo</a:t>
            </a:r>
            <a:r>
              <a:rPr lang="es-MX" sz="1400" dirty="0">
                <a:solidFill>
                  <a:schemeClr val="tx2">
                    <a:lumMod val="75000"/>
                  </a:schemeClr>
                </a:solidFill>
              </a:rPr>
              <a:t>, la </a:t>
            </a:r>
            <a:r>
              <a:rPr lang="es-MX" sz="1400" dirty="0" err="1">
                <a:solidFill>
                  <a:schemeClr val="tx2">
                    <a:lumMod val="75000"/>
                  </a:schemeClr>
                </a:solidFill>
              </a:rPr>
              <a:t>categoria</a:t>
            </a:r>
            <a:r>
              <a:rPr lang="es-MX" sz="1400" dirty="0">
                <a:solidFill>
                  <a:schemeClr val="tx2">
                    <a:lumMod val="75000"/>
                  </a:schemeClr>
                </a:solidFill>
              </a:rPr>
              <a:t> y el </a:t>
            </a:r>
            <a:r>
              <a:rPr lang="es-MX" sz="1400" dirty="0" err="1">
                <a:solidFill>
                  <a:schemeClr val="tx2">
                    <a:lumMod val="75000"/>
                  </a:schemeClr>
                </a:solidFill>
              </a:rPr>
              <a:t>id_campeonato</a:t>
            </a:r>
            <a:r>
              <a:rPr lang="es-MX" sz="1400" dirty="0">
                <a:solidFill>
                  <a:schemeClr val="tx2">
                    <a:lumMod val="75000"/>
                  </a:schemeClr>
                </a:solidFill>
              </a:rPr>
              <a:t> al que pertenecen.   </a:t>
            </a:r>
            <a:endParaRPr lang="es-MX" sz="1400" dirty="0">
              <a:solidFill>
                <a:schemeClr val="accent2">
                  <a:lumMod val="60000"/>
                  <a:lumOff val="40000"/>
                </a:schemeClr>
              </a:solidFill>
            </a:endParaRPr>
          </a:p>
        </p:txBody>
      </p:sp>
      <p:pic>
        <p:nvPicPr>
          <p:cNvPr id="3" name="Imagen 2">
            <a:extLst>
              <a:ext uri="{FF2B5EF4-FFF2-40B4-BE49-F238E27FC236}">
                <a16:creationId xmlns:a16="http://schemas.microsoft.com/office/drawing/2014/main" id="{AB7AF696-6A2C-46DE-8DDA-FF7C5DEADBAB}"/>
              </a:ext>
            </a:extLst>
          </p:cNvPr>
          <p:cNvPicPr>
            <a:picLocks noChangeAspect="1"/>
          </p:cNvPicPr>
          <p:nvPr/>
        </p:nvPicPr>
        <p:blipFill rotWithShape="1">
          <a:blip r:embed="rId3"/>
          <a:srcRect l="18954" t="30851" r="13842" b="37930"/>
          <a:stretch/>
        </p:blipFill>
        <p:spPr>
          <a:xfrm>
            <a:off x="1342841" y="2084950"/>
            <a:ext cx="7330420" cy="1914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3332757"/>
      </p:ext>
    </p:extLst>
  </p:cSld>
  <p:clrMapOvr>
    <a:masterClrMapping/>
  </p:clrMapOvr>
</p:sld>
</file>

<file path=ppt/theme/theme1.xml><?xml version="1.0" encoding="utf-8"?>
<a:theme xmlns:a="http://schemas.openxmlformats.org/drawingml/2006/main" name="New Operating System Design Pitch Deck  Infographics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TotalTime>
  <Words>4499</Words>
  <Application>Microsoft Office PowerPoint</Application>
  <PresentationFormat>Presentación en pantalla (16:9)</PresentationFormat>
  <Paragraphs>244</Paragraphs>
  <Slides>60</Slides>
  <Notes>60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60</vt:i4>
      </vt:variant>
    </vt:vector>
  </HeadingPairs>
  <TitlesOfParts>
    <vt:vector size="65" baseType="lpstr">
      <vt:lpstr>Quantico</vt:lpstr>
      <vt:lpstr>Source Code Pro</vt:lpstr>
      <vt:lpstr>Nunito Light</vt:lpstr>
      <vt:lpstr>Arial</vt:lpstr>
      <vt:lpstr>New Operating System Design Pitch Deck  Infographics by Slidesgo</vt:lpstr>
      <vt:lpstr>Procesual Hito 3 Base de Datos I - 2023</vt:lpstr>
      <vt:lpstr>&lt;/ Consigna Y Detalle del problema </vt:lpstr>
      <vt:lpstr>&lt;/ Detalle de las tablas. </vt:lpstr>
      <vt:lpstr>&lt;/ I.- Diseñamos nuestra propia base de datos con los Detalles y consignas asignadas: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&lt;/ Con el comando SELECT*FROM mostramos todas las tablas creadas</vt:lpstr>
      <vt:lpstr>&lt;/ Comparamos si los datos ingresados son los mismos que deben estar ingresados. TABLA campeonato</vt:lpstr>
      <vt:lpstr>&lt;/ Comparamos si los datos ingresados son los mismos que deben estar ingresados. TABLA equipo</vt:lpstr>
      <vt:lpstr>&lt;/ Comparamos si los datos ingresados son los mismos que deben estar ingresados. TABLA jugador</vt:lpstr>
      <vt:lpstr>&lt;/ Realizamos una comparacion general</vt:lpstr>
      <vt:lpstr>&lt;/ II.- Manejo de conceptos</vt:lpstr>
      <vt:lpstr>&lt;/Que es DDL y DML, adicionalmente muestra un ejemplo en la base de datos UNIFRANZITOS.</vt:lpstr>
      <vt:lpstr>Presentación de PowerPoint</vt:lpstr>
      <vt:lpstr>Presentación de PowerPoint</vt:lpstr>
      <vt:lpstr>&lt;/Que es DDL y DML, adicionalmente muestra un ejemplo en la base de datos UNIFRANZITOS.</vt:lpstr>
      <vt:lpstr>Presentación de PowerPoint</vt:lpstr>
      <vt:lpstr>Presentación de PowerPoint</vt:lpstr>
      <vt:lpstr>Presentación de PowerPoint</vt:lpstr>
      <vt:lpstr>&lt;/ Que significa PRIMARY KEY y FOREIGN KEY.</vt:lpstr>
      <vt:lpstr>Presentación de PowerPoint</vt:lpstr>
      <vt:lpstr>Presentación de PowerPoint</vt:lpstr>
      <vt:lpstr>Presentación de PowerPoint</vt:lpstr>
      <vt:lpstr>&lt;/ Defina que es una TABLA y el uso de IDENTITY.</vt:lpstr>
      <vt:lpstr>&lt;/ Defina que es una TABLA y el uso de IDENTITY.</vt:lpstr>
      <vt:lpstr>&lt;/ Para que se utiliza la cláusula WHERE.</vt:lpstr>
      <vt:lpstr>Presentación de PowerPoint</vt:lpstr>
      <vt:lpstr>&lt;/ Para que se utiliza la instrucción INNER JOIN.</vt:lpstr>
      <vt:lpstr>&lt;/ Para que se utiliza la instrucción e LEFT JOIN</vt:lpstr>
      <vt:lpstr>&lt;/ Para que se utiliza la instrucción e LEFT JOIN</vt:lpstr>
      <vt:lpstr>&lt;/ Para que se utiliza la instrucción e RIGHT JOIN</vt:lpstr>
      <vt:lpstr>&lt;/ Para que se utiliza la instrucción e RIGHT JOIN</vt:lpstr>
      <vt:lpstr>&lt;/ III.- Manejo de consultas</vt:lpstr>
      <vt:lpstr>&lt;/ Mostrar que jugadores que son del equipo equ-222</vt:lpstr>
      <vt:lpstr>&lt;/ Mostrar que jugadores que son del equipo equ-222</vt:lpstr>
      <vt:lpstr>&lt;/ Mostrar que jugadores(nombres, apellidos) que juegan en la sede de El Alto</vt:lpstr>
      <vt:lpstr>&lt;/ Mostrar que jugadores(nombres, apellidos) que juegan en la sede de El Alto</vt:lpstr>
      <vt:lpstr>&lt;/ Mostrar aquellos jugadores mayores o igual a 21 años que sean de la categoría VARONES</vt:lpstr>
      <vt:lpstr>&lt;/ Mostrar aquellos jugadores mayores o igual a 21 años que sean de la categoría VARONES</vt:lpstr>
      <vt:lpstr>&lt;/ Mostrar a todos los estudiantes en donde su apellido empiece con la letra S.</vt:lpstr>
      <vt:lpstr>&lt;/ Mostrar a todos los estudiantes en donde su apellido empiece con la letra S.</vt:lpstr>
      <vt:lpstr>&lt;/ Mostrar que equipos forman parte del campeonato camp-111 y además sean de la categoría MUJERES.   Para mostrar qué equipos forman parte del campeonato "camp-111" y además son de la categoría "MUJERES" en la base de datos "UNIFRANZITOS", puedes utilizar la siguiente consulta SQL:  </vt:lpstr>
      <vt:lpstr>&lt;/ Mostrar a todos los estudiantes en donde su apellido empiece con la letra S.</vt:lpstr>
      <vt:lpstr>&lt;/ Mostrar el nombre del equipo del jugador con id_jugador igual a jug-333</vt:lpstr>
      <vt:lpstr>&lt;/ Mostrar el nombre del equipo del jugador con id_jugador igual a jug-333</vt:lpstr>
      <vt:lpstr>&lt;/ Mostrar el nombre del campeonato del jugador con id_jugador igual a jug-333</vt:lpstr>
      <vt:lpstr>&lt;/ Mostrar el nombre del campeonato del jugador con id_jugador igual a jug-333</vt:lpstr>
      <vt:lpstr>&lt;/Crear una consulta SQL que maneje las 3 tablas de la base de datos.</vt:lpstr>
      <vt:lpstr>&lt;/Crear una consulta SQL que maneje las 3 tablas de la base de datos.</vt:lpstr>
      <vt:lpstr>&lt;/ ¿Qué estrategia utilizaría para determinar cuántos equipos inscritos hay?</vt:lpstr>
      <vt:lpstr>&lt;/ ¿Qué estrategia utilizaría para determinar cuántos equipos inscritos hay?</vt:lpstr>
      <vt:lpstr>&lt;/ ¿Qué estrategia utilizaría para determinar cuántos equipos inscritos hay?</vt:lpstr>
      <vt:lpstr>&lt;/ ¿Qué estrategia utilizaría para determinar cuántos jugadores pertenecen a la categoría VARONES o Categoria MUJERES.</vt:lpstr>
      <vt:lpstr>&lt;/ ¿Qué estrategia utilizaría para determinar cuántos jugadores pertenecen a la categoría VARONES o Categoria MUJERES.</vt:lpstr>
      <vt:lpstr>&lt;/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Procesual Hito 3 Base de Datos I - 2023</dc:title>
  <dc:creator>Alex</dc:creator>
  <cp:lastModifiedBy>Alex</cp:lastModifiedBy>
  <cp:revision>32</cp:revision>
  <dcterms:modified xsi:type="dcterms:W3CDTF">2023-10-16T04:59:48Z</dcterms:modified>
</cp:coreProperties>
</file>